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28" r:id="rId1"/>
  </p:sldMasterIdLst>
  <p:notesMasterIdLst>
    <p:notesMasterId r:id="rId28"/>
  </p:notesMasterIdLst>
  <p:handoutMasterIdLst>
    <p:handoutMasterId r:id="rId29"/>
  </p:handoutMasterIdLst>
  <p:sldIdLst>
    <p:sldId id="266" r:id="rId2"/>
    <p:sldId id="267" r:id="rId3"/>
    <p:sldId id="303" r:id="rId4"/>
    <p:sldId id="300" r:id="rId5"/>
    <p:sldId id="301" r:id="rId6"/>
    <p:sldId id="299" r:id="rId7"/>
    <p:sldId id="258" r:id="rId8"/>
    <p:sldId id="259" r:id="rId9"/>
    <p:sldId id="288" r:id="rId10"/>
    <p:sldId id="289" r:id="rId11"/>
    <p:sldId id="290" r:id="rId12"/>
    <p:sldId id="297" r:id="rId13"/>
    <p:sldId id="298" r:id="rId14"/>
    <p:sldId id="280" r:id="rId15"/>
    <p:sldId id="278" r:id="rId16"/>
    <p:sldId id="279" r:id="rId17"/>
    <p:sldId id="281" r:id="rId18"/>
    <p:sldId id="296" r:id="rId19"/>
    <p:sldId id="271" r:id="rId20"/>
    <p:sldId id="272" r:id="rId21"/>
    <p:sldId id="273" r:id="rId22"/>
    <p:sldId id="295" r:id="rId23"/>
    <p:sldId id="284" r:id="rId24"/>
    <p:sldId id="292" r:id="rId25"/>
    <p:sldId id="270" r:id="rId26"/>
    <p:sldId id="29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6600CC"/>
    <a:srgbClr val="CC3300"/>
    <a:srgbClr val="9900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494" autoAdjust="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820" y="-114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851C4-FCDF-4D08-A6D3-246AA22AC46A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932B0-F217-4D37-9ADA-73FEB437DD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7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5760B-419B-4926-826A-E8C8695B9187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D5DFD-C02E-4051-B186-AEA8A7A6C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62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D5DFD-C02E-4051-B186-AEA8A7A6CCF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4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B92D834F-6E58-41CB-900D-4770475F0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B92D834F-6E58-41CB-900D-4770475F0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bg1"/>
            </a:gs>
            <a:gs pos="100000">
              <a:schemeClr val="bg1">
                <a:shade val="45000"/>
                <a:satMod val="12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ln>
            <a:solidFill>
              <a:schemeClr val="bg1">
                <a:lumMod val="65000"/>
                <a:alpha val="78000"/>
              </a:schemeClr>
            </a:solidFill>
          </a:ln>
          <a:effectLst>
            <a:innerShdw blurRad="520700" dist="419100" dir="5400000">
              <a:schemeClr val="bg1">
                <a:lumMod val="50000"/>
                <a:alpha val="82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 smtClean="0"/>
              <a:t>New Slide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C72A91-68FD-4881-AD44-98C8E5460E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C8D13-7F58-41BF-94AD-E5156A1DAF4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34400" y="6141720"/>
            <a:ext cx="533400" cy="64008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/>
          </a:sp3d>
        </p:spPr>
      </p:pic>
      <p:sp>
        <p:nvSpPr>
          <p:cNvPr id="9" name="TextBox 8"/>
          <p:cNvSpPr txBox="1"/>
          <p:nvPr/>
        </p:nvSpPr>
        <p:spPr>
          <a:xfrm>
            <a:off x="7315200" y="64008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Tower46 LLC</a:t>
            </a:r>
          </a:p>
          <a:p>
            <a:pPr algn="r"/>
            <a:r>
              <a:rPr lang="en-US" sz="800" dirty="0" smtClean="0">
                <a:solidFill>
                  <a:schemeClr val="tx1"/>
                </a:solidFill>
              </a:rPr>
              <a:t>www.tower46.com</a:t>
            </a:r>
            <a:endParaRPr lang="en-US" sz="8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5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2800" b="1" kern="1200" cap="none" baseline="0">
          <a:ln w="6350">
            <a:noFill/>
          </a:ln>
          <a:solidFill>
            <a:schemeClr val="tx1"/>
          </a:solidFill>
          <a:effectLst/>
          <a:latin typeface="Calibri" pitchFamily="34" charset="0"/>
          <a:ea typeface="+mj-ea"/>
          <a:cs typeface="Calibri" pitchFamily="34" charset="0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1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493721" y="5157225"/>
            <a:ext cx="3650280" cy="17007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scene3d>
            <a:camera prst="orthographicFront"/>
            <a:lightRig rig="threePt" dir="t"/>
          </a:scene3d>
          <a:sp3d prstMaterial="flat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8020" y="5249396"/>
            <a:ext cx="1267365" cy="1520839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27000"/>
          </a:sp3d>
        </p:spPr>
      </p:pic>
      <p:sp>
        <p:nvSpPr>
          <p:cNvPr id="7" name="TextBox 6"/>
          <p:cNvSpPr txBox="1"/>
          <p:nvPr/>
        </p:nvSpPr>
        <p:spPr>
          <a:xfrm>
            <a:off x="5147173" y="6031571"/>
            <a:ext cx="24972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Tower46 LLC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www.tower46.com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7880" y="1931205"/>
            <a:ext cx="7853822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FORAD Multinational Business Finance Simulation</a:t>
            </a:r>
          </a:p>
          <a:p>
            <a:pPr>
              <a:lnSpc>
                <a:spcPts val="5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Business School Course </a:t>
            </a:r>
            <a:endParaRPr lang="en-US" sz="28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45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731500" y="1623965"/>
            <a:ext cx="7796215" cy="565786"/>
          </a:xfrm>
          <a:prstGeom prst="roundRect">
            <a:avLst/>
          </a:prstGeom>
          <a:solidFill>
            <a:srgbClr val="002060"/>
          </a:solidFill>
          <a:ln w="3175"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936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 FORAD company share price calculation 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4324069" y="6492874"/>
            <a:ext cx="495863" cy="365125"/>
          </a:xfrm>
          <a:prstGeom prst="rect">
            <a:avLst/>
          </a:prstGeom>
        </p:spPr>
        <p:txBody>
          <a:bodyPr/>
          <a:lstStyle/>
          <a:p>
            <a:fld id="{99921478-9A63-450E-8942-C240FE31B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21030" y="1700775"/>
            <a:ext cx="7076255" cy="4914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Share Price = Annualized Earnings per Share x Current PE score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215" y="3275380"/>
            <a:ext cx="4381673" cy="268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10828" y="2468875"/>
            <a:ext cx="4762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latin typeface="Calibri" pitchFamily="34" charset="0"/>
              </a:rPr>
              <a:t>PE score elements, description and weights: </a:t>
            </a:r>
            <a:endParaRPr lang="en-US" sz="1600" b="1" u="sng" dirty="0">
              <a:latin typeface="Calibri" pitchFamily="34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20" y="3173515"/>
            <a:ext cx="381000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290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693095" y="1547155"/>
            <a:ext cx="7796215" cy="565786"/>
          </a:xfrm>
          <a:prstGeom prst="roundRect">
            <a:avLst/>
          </a:prstGeom>
          <a:solidFill>
            <a:srgbClr val="002060"/>
          </a:solidFill>
          <a:ln w="3175"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936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R</a:t>
            </a:r>
            <a:r>
              <a:rPr lang="en-US" dirty="0" smtClean="0">
                <a:solidFill>
                  <a:srgbClr val="002060"/>
                </a:solidFill>
              </a:rPr>
              <a:t>eporting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4324069" y="6492874"/>
            <a:ext cx="495863" cy="365125"/>
          </a:xfrm>
          <a:prstGeom prst="rect">
            <a:avLst/>
          </a:prstGeom>
        </p:spPr>
        <p:txBody>
          <a:bodyPr/>
          <a:lstStyle/>
          <a:p>
            <a:fld id="{99921478-9A63-450E-8942-C240FE31B1C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53955" y="1697082"/>
            <a:ext cx="6906112" cy="5029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>
              <a:lnSpc>
                <a:spcPts val="1900"/>
              </a:lnSpc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The model automatically generates multiple reports: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85120" y="2623032"/>
            <a:ext cx="4253586" cy="1804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pPr>
              <a:lnSpc>
                <a:spcPts val="1800"/>
              </a:lnSpc>
            </a:pPr>
            <a:r>
              <a:rPr lang="en-US" sz="1400" b="1" dirty="0" smtClean="0">
                <a:solidFill>
                  <a:srgbClr val="002060"/>
                </a:solidFill>
                <a:latin typeface="Calibri" pitchFamily="34" charset="0"/>
              </a:rPr>
              <a:t>For the competitors and the industry:</a:t>
            </a:r>
            <a:endParaRPr lang="en-US" sz="1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71450" indent="-171450">
              <a:lnSpc>
                <a:spcPts val="1800"/>
              </a:lnSpc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Share prices, EPS, PE scores by company</a:t>
            </a:r>
          </a:p>
          <a:p>
            <a:pPr marL="171450" indent="-171450">
              <a:lnSpc>
                <a:spcPts val="1800"/>
              </a:lnSpc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Operations and production highlights</a:t>
            </a:r>
          </a:p>
          <a:p>
            <a:pPr marL="171450" indent="-171450">
              <a:lnSpc>
                <a:spcPts val="1800"/>
              </a:lnSpc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Consolidated financials </a:t>
            </a:r>
            <a:r>
              <a:rPr lang="en-US" sz="1400" dirty="0">
                <a:latin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</a:rPr>
              <a:t>of the competitors </a:t>
            </a:r>
          </a:p>
          <a:p>
            <a:pPr marL="171450" indent="-171450">
              <a:lnSpc>
                <a:spcPts val="1800"/>
              </a:lnSpc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Market data and forecasts</a:t>
            </a:r>
          </a:p>
          <a:p>
            <a:r>
              <a:rPr lang="en-US" sz="1600" dirty="0" smtClean="0"/>
              <a:t> </a:t>
            </a:r>
          </a:p>
          <a:p>
            <a:r>
              <a:rPr lang="en-US" sz="1600" dirty="0" smtClean="0"/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5120" y="4197100"/>
            <a:ext cx="3913916" cy="25731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pPr>
              <a:lnSpc>
                <a:spcPts val="1800"/>
              </a:lnSpc>
            </a:pPr>
            <a:r>
              <a:rPr lang="en-US" sz="1400" b="1" dirty="0">
                <a:solidFill>
                  <a:srgbClr val="002060"/>
                </a:solidFill>
                <a:latin typeface="Calibri" pitchFamily="34" charset="0"/>
              </a:rPr>
              <a:t>I</a:t>
            </a:r>
            <a:r>
              <a:rPr lang="en-US" sz="1400" b="1" dirty="0" smtClean="0">
                <a:solidFill>
                  <a:srgbClr val="002060"/>
                </a:solidFill>
                <a:latin typeface="Calibri" pitchFamily="34" charset="0"/>
              </a:rPr>
              <a:t>ndividual teams’ detailed results:</a:t>
            </a:r>
          </a:p>
          <a:p>
            <a:pPr marL="171450" indent="-171450">
              <a:lnSpc>
                <a:spcPts val="1800"/>
              </a:lnSpc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Financial statements by subsidiary in local currency and in USD</a:t>
            </a:r>
          </a:p>
          <a:p>
            <a:pPr marL="171450" indent="-171450">
              <a:lnSpc>
                <a:spcPts val="1800"/>
              </a:lnSpc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All current and historical decisions and results by position – FX exposures and results, borrowings and investments, productions data, tax management </a:t>
            </a:r>
          </a:p>
          <a:p>
            <a:pPr marL="171450" indent="-171450">
              <a:lnSpc>
                <a:spcPts val="1800"/>
              </a:lnSpc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All reports are downloadable in Excel</a:t>
            </a:r>
          </a:p>
          <a:p>
            <a:r>
              <a:rPr lang="en-US" sz="1400" dirty="0" smtClean="0">
                <a:latin typeface="Calibri" pitchFamily="34" charset="0"/>
              </a:rPr>
              <a:t> </a:t>
            </a:r>
          </a:p>
          <a:p>
            <a:r>
              <a:rPr lang="en-US" sz="1600" dirty="0" smtClean="0"/>
              <a:t>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670" y="2699305"/>
            <a:ext cx="3217541" cy="1497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670" y="4634538"/>
            <a:ext cx="3251521" cy="148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08935" y="2429933"/>
            <a:ext cx="2496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 pitchFamily="34" charset="0"/>
              </a:rPr>
              <a:t>PE scores by team by period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70530" y="4311778"/>
            <a:ext cx="2496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 pitchFamily="34" charset="0"/>
              </a:rPr>
              <a:t>Share prices by team by period</a:t>
            </a:r>
            <a:endParaRPr lang="en-US" sz="1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65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936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Decisions and results review tools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4324069" y="6492874"/>
            <a:ext cx="495863" cy="365125"/>
          </a:xfrm>
          <a:prstGeom prst="rect">
            <a:avLst/>
          </a:prstGeom>
        </p:spPr>
        <p:txBody>
          <a:bodyPr/>
          <a:lstStyle/>
          <a:p>
            <a:fld id="{99921478-9A63-450E-8942-C240FE31B1C1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536534" y="2276850"/>
            <a:ext cx="4147741" cy="4109335"/>
            <a:chOff x="2454840" y="2203867"/>
            <a:chExt cx="4409322" cy="4469096"/>
          </a:xfrm>
        </p:grpSpPr>
        <p:sp>
          <p:nvSpPr>
            <p:cNvPr id="2" name="Quad Arrow 1"/>
            <p:cNvSpPr/>
            <p:nvPr/>
          </p:nvSpPr>
          <p:spPr>
            <a:xfrm rot="2703993">
              <a:off x="2424953" y="2233754"/>
              <a:ext cx="4469096" cy="4409322"/>
            </a:xfrm>
            <a:prstGeom prst="quadArrow">
              <a:avLst>
                <a:gd name="adj1" fmla="val 42489"/>
                <a:gd name="adj2" fmla="val 22500"/>
                <a:gd name="adj3" fmla="val 22344"/>
              </a:avLst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4648810" y="3083355"/>
              <a:ext cx="0" cy="2688350"/>
            </a:xfrm>
            <a:prstGeom prst="line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3343275" y="4437360"/>
              <a:ext cx="2628901" cy="1290"/>
            </a:xfrm>
            <a:prstGeom prst="line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725620" y="3320339"/>
            <a:ext cx="1228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Calibri" pitchFamily="34" charset="0"/>
              </a:rPr>
              <a:t>Historical Reports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66230" y="3320339"/>
            <a:ext cx="1228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Decisions Details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66230" y="4779729"/>
            <a:ext cx="1228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Stress Tests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10405" y="4773175"/>
            <a:ext cx="138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Calibri" pitchFamily="34" charset="0"/>
              </a:rPr>
              <a:t>Excel Downloads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00225" y="3089373"/>
            <a:ext cx="2304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At any time - access  to the team’s historical decisions and results with all details included 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4690" y="3006545"/>
            <a:ext cx="2304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Calibri" pitchFamily="34" charset="0"/>
              </a:rPr>
              <a:t>Includes operations, financing, hedging, taxes, PE score elements, financial statements by subsidiary  and consolidated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00225" y="4542745"/>
            <a:ext cx="2304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All reports can be downloaded in Excel and analyzed as desired or be a base for other independent modeling and reviews 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31500" y="1595849"/>
            <a:ext cx="7796215" cy="719406"/>
          </a:xfrm>
          <a:prstGeom prst="roundRect">
            <a:avLst/>
          </a:prstGeom>
          <a:solidFill>
            <a:srgbClr val="002060"/>
          </a:solidFill>
          <a:ln w="3175"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38740" y="1662370"/>
            <a:ext cx="7296950" cy="7296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The model offers multiple tools for the users to review their results to enhance the learning experience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4690" y="4602154"/>
            <a:ext cx="2304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Calibri" pitchFamily="34" charset="0"/>
              </a:rPr>
              <a:t>The users can enter extreme values for market inputs to  explore the effects and test the decisions’ quality in such cases</a:t>
            </a:r>
            <a:endParaRPr lang="en-US" sz="1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09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493721" y="5157225"/>
            <a:ext cx="3650280" cy="17007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scene3d>
            <a:camera prst="orthographicFront"/>
            <a:lightRig rig="threePt" dir="t"/>
          </a:scene3d>
          <a:sp3d prstMaterial="flat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8020" y="5249396"/>
            <a:ext cx="1267365" cy="1520839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27000"/>
          </a:sp3d>
        </p:spPr>
      </p:pic>
      <p:sp>
        <p:nvSpPr>
          <p:cNvPr id="7" name="TextBox 6"/>
          <p:cNvSpPr txBox="1"/>
          <p:nvPr/>
        </p:nvSpPr>
        <p:spPr>
          <a:xfrm>
            <a:off x="5147173" y="6031571"/>
            <a:ext cx="24972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Tower46 LLC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www.tower46.com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7880" y="1931205"/>
            <a:ext cx="7853822" cy="668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The FORAD company decisions </a:t>
            </a:r>
          </a:p>
        </p:txBody>
      </p:sp>
    </p:spTree>
    <p:extLst>
      <p:ext uri="{BB962C8B-B14F-4D97-AF65-F5344CB8AC3E}">
        <p14:creationId xmlns:p14="http://schemas.microsoft.com/office/powerpoint/2010/main" val="159340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936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Operations decisions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4324069" y="6492874"/>
            <a:ext cx="495863" cy="365125"/>
          </a:xfrm>
          <a:prstGeom prst="rect">
            <a:avLst/>
          </a:prstGeom>
        </p:spPr>
        <p:txBody>
          <a:bodyPr/>
          <a:lstStyle/>
          <a:p>
            <a:fld id="{99921478-9A63-450E-8942-C240FE31B1C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93095" y="1722450"/>
            <a:ext cx="7681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400" dirty="0" smtClean="0">
                <a:latin typeface="Calibri" pitchFamily="34" charset="0"/>
              </a:rPr>
              <a:t>Even though the FORAD teams have limited opportunities to influence the sales levels, operations decisions are crucial for the company’s profitability. </a:t>
            </a:r>
          </a:p>
          <a:p>
            <a:pPr>
              <a:lnSpc>
                <a:spcPts val="1800"/>
              </a:lnSpc>
            </a:pPr>
            <a:r>
              <a:rPr lang="en-US" sz="1400" dirty="0" smtClean="0">
                <a:latin typeface="Calibri" pitchFamily="34" charset="0"/>
              </a:rPr>
              <a:t>Some decisions affect the company’s performance over long-term, others have immediate effect. </a:t>
            </a:r>
            <a:endParaRPr lang="en-US" sz="1400" dirty="0">
              <a:latin typeface="Calibri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07575" y="2920766"/>
            <a:ext cx="7028115" cy="2812534"/>
            <a:chOff x="1077145" y="2814520"/>
            <a:chExt cx="7028115" cy="2812534"/>
          </a:xfrm>
        </p:grpSpPr>
        <p:sp>
          <p:nvSpPr>
            <p:cNvPr id="2" name="Rectangle 1"/>
            <p:cNvSpPr/>
            <p:nvPr/>
          </p:nvSpPr>
          <p:spPr>
            <a:xfrm>
              <a:off x="1077145" y="2814520"/>
              <a:ext cx="1459390" cy="2812534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2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2360" y="2929735"/>
              <a:ext cx="126736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alibri" pitchFamily="34" charset="0"/>
                </a:rPr>
                <a:t>Long-Term</a:t>
              </a:r>
            </a:p>
            <a:p>
              <a:pPr algn="ctr"/>
              <a:r>
                <a:rPr lang="en-US" sz="1600" b="1" dirty="0" smtClean="0">
                  <a:latin typeface="Calibri" pitchFamily="34" charset="0"/>
                </a:rPr>
                <a:t>effect</a:t>
              </a:r>
              <a:endParaRPr lang="en-US" sz="1600" b="1" dirty="0">
                <a:latin typeface="Calibri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882180" y="2843956"/>
              <a:ext cx="491584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Develop long-term strategy for capacity investments – given  the trade off between having enough capacity on time and the cost of funds to purchase it </a:t>
              </a: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920585" y="3789095"/>
              <a:ext cx="514627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Decide how much to produce the current period to meet the demand, but also whether to build inventory for the near future to minimize the costs  </a:t>
              </a: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58990" y="4849985"/>
              <a:ext cx="514627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Decide on each period’s collection and payment terms to optimize the revenues and the cash needs. Decide on the collection currency and Inter-company trade details.  </a:t>
              </a: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53955" y="3901264"/>
              <a:ext cx="126736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alibri" pitchFamily="34" charset="0"/>
                </a:rPr>
                <a:t>Mid- Term</a:t>
              </a:r>
            </a:p>
            <a:p>
              <a:pPr algn="ctr"/>
              <a:r>
                <a:rPr lang="en-US" sz="1600" b="1" dirty="0" smtClean="0">
                  <a:latin typeface="Calibri" pitchFamily="34" charset="0"/>
                </a:rPr>
                <a:t>effect</a:t>
              </a:r>
              <a:endParaRPr lang="en-US" sz="1600" b="1" dirty="0">
                <a:latin typeface="Calibri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53955" y="4897359"/>
              <a:ext cx="126736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alibri" pitchFamily="34" charset="0"/>
                </a:rPr>
                <a:t>Short-Term</a:t>
              </a:r>
            </a:p>
            <a:p>
              <a:pPr algn="ctr"/>
              <a:r>
                <a:rPr lang="en-US" sz="1600" b="1" dirty="0" smtClean="0">
                  <a:latin typeface="Calibri" pitchFamily="34" charset="0"/>
                </a:rPr>
                <a:t>effect</a:t>
              </a:r>
              <a:endParaRPr lang="en-US" sz="1600" b="1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507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577880" y="4043480"/>
            <a:ext cx="8218670" cy="1382580"/>
            <a:chOff x="654690" y="3851455"/>
            <a:chExt cx="8218670" cy="1382580"/>
          </a:xfrm>
        </p:grpSpPr>
        <p:sp>
          <p:nvSpPr>
            <p:cNvPr id="26" name="Rectangle 25"/>
            <p:cNvSpPr/>
            <p:nvPr/>
          </p:nvSpPr>
          <p:spPr>
            <a:xfrm>
              <a:off x="654690" y="3851455"/>
              <a:ext cx="8065050" cy="13825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588262" y="4619555"/>
              <a:ext cx="2016263" cy="383140"/>
            </a:xfrm>
            <a:prstGeom prst="rect">
              <a:avLst/>
            </a:prstGeom>
            <a:solidFill>
              <a:srgbClr val="003300"/>
            </a:solidFill>
            <a:ln w="3175">
              <a:noFill/>
            </a:ln>
            <a:scene3d>
              <a:camera prst="orthographicFront"/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endPara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769905" y="4631625"/>
              <a:ext cx="1881845" cy="383140"/>
            </a:xfrm>
            <a:prstGeom prst="rect">
              <a:avLst/>
            </a:prstGeom>
            <a:solidFill>
              <a:srgbClr val="003300"/>
            </a:solidFill>
            <a:ln w="3175">
              <a:noFill/>
            </a:ln>
            <a:scene3d>
              <a:camera prst="orthographicFront"/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endPara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31500" y="4658989"/>
              <a:ext cx="19202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Calibri" pitchFamily="34" charset="0"/>
                </a:rPr>
                <a:t>Japanese subsidiary</a:t>
              </a:r>
              <a:endParaRPr lang="en-US" sz="16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608050" y="4619555"/>
              <a:ext cx="2039290" cy="383140"/>
            </a:xfrm>
            <a:prstGeom prst="rect">
              <a:avLst/>
            </a:prstGeom>
            <a:solidFill>
              <a:srgbClr val="002060"/>
            </a:solidFill>
            <a:ln w="3175">
              <a:noFill/>
            </a:ln>
            <a:scene3d>
              <a:camera prst="orthographicFront"/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endParaRPr lang="en-US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88685" y="4619555"/>
              <a:ext cx="19586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  <a:latin typeface="Calibri" pitchFamily="34" charset="0"/>
                </a:rPr>
                <a:t>US Holding Company</a:t>
              </a:r>
              <a:endParaRPr lang="en-US" sz="16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45870" y="4626646"/>
              <a:ext cx="19202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Calibri" pitchFamily="34" charset="0"/>
                </a:rPr>
                <a:t>German subsidiary</a:t>
              </a:r>
              <a:endParaRPr lang="en-US" sz="16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381445" y="3928265"/>
              <a:ext cx="24963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Calibri" pitchFamily="34" charset="0"/>
                </a:rPr>
                <a:t>Equity; LT/ST loans; Swaps; Marketable securities</a:t>
              </a: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690155" y="4581149"/>
              <a:ext cx="9205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Calibri" pitchFamily="34" charset="0"/>
                </a:rPr>
                <a:t>IC loans</a:t>
              </a: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77035" y="3928265"/>
              <a:ext cx="24963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Calibri" pitchFamily="34" charset="0"/>
                </a:rPr>
                <a:t>LT/ST loans; Swaps; </a:t>
              </a:r>
            </a:p>
            <a:p>
              <a:pPr algn="ctr"/>
              <a:r>
                <a:rPr lang="en-US" sz="1400" dirty="0" smtClean="0">
                  <a:latin typeface="Calibri" pitchFamily="34" charset="0"/>
                </a:rPr>
                <a:t>Marketable securities</a:t>
              </a: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651164" y="4580613"/>
              <a:ext cx="9947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Calibri" pitchFamily="34" charset="0"/>
                </a:rPr>
                <a:t>IC loans</a:t>
              </a: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20" name="Up-Down Arrow 19"/>
            <p:cNvSpPr/>
            <p:nvPr/>
          </p:nvSpPr>
          <p:spPr>
            <a:xfrm>
              <a:off x="7567590" y="4373646"/>
              <a:ext cx="153620" cy="245909"/>
            </a:xfrm>
            <a:prstGeom prst="upDownArrow">
              <a:avLst/>
            </a:prstGeom>
            <a:solidFill>
              <a:srgbClr val="00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Up-Down Arrow 20"/>
            <p:cNvSpPr/>
            <p:nvPr/>
          </p:nvSpPr>
          <p:spPr>
            <a:xfrm>
              <a:off x="1653220" y="4389125"/>
              <a:ext cx="153620" cy="245909"/>
            </a:xfrm>
            <a:prstGeom prst="upDownArrow">
              <a:avLst/>
            </a:prstGeom>
            <a:solidFill>
              <a:srgbClr val="00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Up-Down Arrow 21"/>
            <p:cNvSpPr/>
            <p:nvPr/>
          </p:nvSpPr>
          <p:spPr>
            <a:xfrm>
              <a:off x="4576593" y="4364034"/>
              <a:ext cx="153620" cy="245909"/>
            </a:xfrm>
            <a:prstGeom prst="upDownArrow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Left-Right Arrow 23"/>
            <p:cNvSpPr/>
            <p:nvPr/>
          </p:nvSpPr>
          <p:spPr>
            <a:xfrm>
              <a:off x="2651750" y="4811580"/>
              <a:ext cx="956300" cy="174929"/>
            </a:xfrm>
            <a:prstGeom prst="left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Left-Right Arrow 24"/>
            <p:cNvSpPr/>
            <p:nvPr/>
          </p:nvSpPr>
          <p:spPr>
            <a:xfrm>
              <a:off x="5647341" y="4839836"/>
              <a:ext cx="956300" cy="174929"/>
            </a:xfrm>
            <a:prstGeom prst="leftRight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936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Financing decisions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4324069" y="6492874"/>
            <a:ext cx="495863" cy="365125"/>
          </a:xfrm>
          <a:prstGeom prst="rect">
            <a:avLst/>
          </a:prstGeom>
        </p:spPr>
        <p:txBody>
          <a:bodyPr/>
          <a:lstStyle/>
          <a:p>
            <a:fld id="{99921478-9A63-450E-8942-C240FE31B1C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16285" y="1700775"/>
            <a:ext cx="7873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400" b="1" dirty="0" smtClean="0">
                <a:latin typeface="Calibri" pitchFamily="34" charset="0"/>
              </a:rPr>
              <a:t>Cash needs: </a:t>
            </a:r>
            <a:r>
              <a:rPr lang="en-US" sz="1400" dirty="0">
                <a:latin typeface="Calibri" pitchFamily="34" charset="0"/>
              </a:rPr>
              <a:t>Based on the operational decisions and predictions, the model estimates the cash needs by subsidiary on a few key days within the period – day 0, 30, 45, 60 and 90. 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4690" y="2335722"/>
            <a:ext cx="78730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400" b="1" dirty="0" smtClean="0">
                <a:latin typeface="Calibri" pitchFamily="34" charset="0"/>
              </a:rPr>
              <a:t>Available capital and investments: </a:t>
            </a:r>
          </a:p>
          <a:p>
            <a:pPr marL="285750" indent="-285750">
              <a:lnSpc>
                <a:spcPts val="1800"/>
              </a:lnSpc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Debt - fixed and floating rate Long-term (LT) loans in the subsidiary local currency; Short-term (ST) loans in all three currencies; Inter-company (IC) loans in USD</a:t>
            </a:r>
          </a:p>
          <a:p>
            <a:pPr marL="285750" indent="-285750">
              <a:lnSpc>
                <a:spcPts val="1800"/>
              </a:lnSpc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Equity - the Holding company can issue equity from the shareholders and repurchase shares</a:t>
            </a:r>
          </a:p>
          <a:p>
            <a:pPr marL="285750" indent="-285750">
              <a:lnSpc>
                <a:spcPts val="1800"/>
              </a:lnSpc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Swaps -  the teams can enter into plain vanilla interest rate swaps for their LT debt positions  </a:t>
            </a:r>
          </a:p>
          <a:p>
            <a:pPr marL="285750" indent="-285750">
              <a:lnSpc>
                <a:spcPts val="1800"/>
              </a:lnSpc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Marketable debt securities – the teams can invest excess cash in marketable debt securities 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6285" y="5478378"/>
            <a:ext cx="7873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400" b="1" dirty="0" smtClean="0">
                <a:latin typeface="Calibri" pitchFamily="34" charset="0"/>
              </a:rPr>
              <a:t>Effects: </a:t>
            </a:r>
            <a:r>
              <a:rPr lang="en-US" sz="1400" dirty="0" smtClean="0">
                <a:latin typeface="Calibri" pitchFamily="34" charset="0"/>
              </a:rPr>
              <a:t>These decisions affect corporate structure and credit worthiness, </a:t>
            </a:r>
            <a:r>
              <a:rPr lang="en-US" sz="1400" dirty="0">
                <a:latin typeface="Calibri" pitchFamily="34" charset="0"/>
              </a:rPr>
              <a:t>interest rates </a:t>
            </a:r>
            <a:r>
              <a:rPr lang="en-US" sz="1400" dirty="0" smtClean="0">
                <a:latin typeface="Calibri" pitchFamily="34" charset="0"/>
              </a:rPr>
              <a:t>management results, </a:t>
            </a:r>
            <a:r>
              <a:rPr lang="en-US" sz="1400" dirty="0">
                <a:latin typeface="Calibri" pitchFamily="34" charset="0"/>
              </a:rPr>
              <a:t>FX exposures and </a:t>
            </a:r>
            <a:r>
              <a:rPr lang="en-US" sz="1400" dirty="0" smtClean="0">
                <a:latin typeface="Calibri" pitchFamily="34" charset="0"/>
              </a:rPr>
              <a:t>effective corporate tax </a:t>
            </a:r>
            <a:r>
              <a:rPr lang="en-US" sz="1400" dirty="0">
                <a:latin typeface="Calibri" pitchFamily="34" charset="0"/>
              </a:rPr>
              <a:t>rate. 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4690" y="4124138"/>
            <a:ext cx="2035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libri" pitchFamily="34" charset="0"/>
              </a:rPr>
              <a:t>LT/ST loans; Swaps; </a:t>
            </a:r>
          </a:p>
          <a:p>
            <a:pPr algn="ctr"/>
            <a:r>
              <a:rPr lang="en-US" sz="1400" dirty="0" smtClean="0">
                <a:latin typeface="Calibri" pitchFamily="34" charset="0"/>
              </a:rPr>
              <a:t>Marketable securities</a:t>
            </a:r>
            <a:endParaRPr lang="en-US" sz="1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81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300225" y="2161635"/>
            <a:ext cx="2227490" cy="353326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00225" y="2150096"/>
            <a:ext cx="2227490" cy="69129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35065" y="2126347"/>
            <a:ext cx="2227490" cy="353326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40401" y="2141970"/>
            <a:ext cx="2227490" cy="69129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936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Foreign Exchange Hedging decisions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4324069" y="6492874"/>
            <a:ext cx="495863" cy="365125"/>
          </a:xfrm>
          <a:prstGeom prst="rect">
            <a:avLst/>
          </a:prstGeom>
        </p:spPr>
        <p:txBody>
          <a:bodyPr/>
          <a:lstStyle/>
          <a:p>
            <a:fld id="{99921478-9A63-450E-8942-C240FE31B1C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08310" y="2123230"/>
            <a:ext cx="2227490" cy="353326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08310" y="2123230"/>
            <a:ext cx="2227490" cy="69129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3095" y="2176487"/>
            <a:ext cx="245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Foreign Exchange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E</a:t>
            </a: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xposures</a:t>
            </a: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58255" y="2176487"/>
            <a:ext cx="245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Foreign Exchange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Hedging Instruments</a:t>
            </a: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85010" y="2176487"/>
            <a:ext cx="245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Foreign Exchange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R</a:t>
            </a: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esults</a:t>
            </a: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6715" y="2855455"/>
            <a:ext cx="195865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Given the operational decisions, the teams can review the FX exposures by type, by subsidiary and by currency: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Trade exposures – receivables and payables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Financial exposures – ST and IC loans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Exposures from IC dividends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74818" y="2891330"/>
            <a:ext cx="195865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Hedging instruments available: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Forward contracts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Options contracts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Operational and finance decisions to adjust the exposures</a:t>
            </a:r>
          </a:p>
          <a:p>
            <a:r>
              <a:rPr lang="en-US" sz="1400" dirty="0">
                <a:latin typeface="Calibri" pitchFamily="34" charset="0"/>
              </a:rPr>
              <a:t>B</a:t>
            </a:r>
            <a:r>
              <a:rPr lang="en-US" sz="1400" dirty="0" smtClean="0">
                <a:latin typeface="Calibri" pitchFamily="34" charset="0"/>
              </a:rPr>
              <a:t>oth hedging and speculative positions are allowed.  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15440" y="2929735"/>
            <a:ext cx="211227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The model calculates expected FX gains and losses by position: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From the underlying exposures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From the hedging and speculative positions</a:t>
            </a:r>
          </a:p>
          <a:p>
            <a:r>
              <a:rPr lang="en-US" sz="1400" dirty="0" smtClean="0">
                <a:latin typeface="Calibri" pitchFamily="34" charset="0"/>
              </a:rPr>
              <a:t>The gains and losses are based on the teams’ predictions for the period end FX rates.  </a:t>
            </a:r>
          </a:p>
          <a:p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5685745" y="3813050"/>
            <a:ext cx="715828" cy="768100"/>
          </a:xfrm>
          <a:prstGeom prst="rightArrow">
            <a:avLst>
              <a:gd name="adj1" fmla="val 50000"/>
              <a:gd name="adj2" fmla="val 35785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958990" y="3813050"/>
            <a:ext cx="715828" cy="768100"/>
          </a:xfrm>
          <a:prstGeom prst="rightArrow">
            <a:avLst>
              <a:gd name="adj1" fmla="val 50000"/>
              <a:gd name="adj2" fmla="val 35785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3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936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Tax management decisions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4324069" y="6492874"/>
            <a:ext cx="495863" cy="365125"/>
          </a:xfrm>
          <a:prstGeom prst="rect">
            <a:avLst/>
          </a:prstGeom>
        </p:spPr>
        <p:txBody>
          <a:bodyPr/>
          <a:lstStyle/>
          <a:p>
            <a:fld id="{99921478-9A63-450E-8942-C240FE31B1C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693095" y="2392065"/>
            <a:ext cx="2381110" cy="729695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9905" y="2584090"/>
            <a:ext cx="1881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Transfer Pricing</a:t>
            </a: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93095" y="3582620"/>
            <a:ext cx="2338327" cy="729695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31500" y="3781736"/>
            <a:ext cx="26839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Inter-company Dividends</a:t>
            </a: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074205" y="2552776"/>
            <a:ext cx="499265" cy="415364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7880" y="1700238"/>
            <a:ext cx="7757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To optimize the corporate effective tax rates, the FORAD teams take decisions on three  main items: 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93095" y="4773175"/>
            <a:ext cx="2338327" cy="729695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035800" y="3743331"/>
            <a:ext cx="499265" cy="415364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035800" y="4888390"/>
            <a:ext cx="499265" cy="415364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69905" y="4933886"/>
            <a:ext cx="26839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Inter-company Loans</a:t>
            </a: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65495" y="3582620"/>
            <a:ext cx="47622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Minimize the subsidiaries income tax rate by paying Inter-company dividend to the US Holding company at the optimal payout ratio. Minimize the net foreign tax credits and deficits. 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65495" y="2315255"/>
            <a:ext cx="47622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I</a:t>
            </a:r>
            <a:r>
              <a:rPr lang="en-US" sz="1400" dirty="0" smtClean="0">
                <a:latin typeface="Calibri" pitchFamily="34" charset="0"/>
              </a:rPr>
              <a:t>nfluence the profitability of the two operational subsidiaries with different income tax rates by changing the transfer price for the Inter-company trade relationship, the currency of invoice and the pay terms. 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27090" y="4764206"/>
            <a:ext cx="47622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Another way to influence the subsidiaries’ profitability – by using Inter-company loans to transfer funds within the company and charge the  best from tax perspective rate. </a:t>
            </a:r>
            <a:endParaRPr lang="en-US" sz="1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42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493721" y="5157225"/>
            <a:ext cx="3650280" cy="17007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scene3d>
            <a:camera prst="orthographicFront"/>
            <a:lightRig rig="threePt" dir="t"/>
          </a:scene3d>
          <a:sp3d prstMaterial="flat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8020" y="5249396"/>
            <a:ext cx="1267365" cy="1520839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27000"/>
          </a:sp3d>
        </p:spPr>
      </p:pic>
      <p:sp>
        <p:nvSpPr>
          <p:cNvPr id="7" name="TextBox 6"/>
          <p:cNvSpPr txBox="1"/>
          <p:nvPr/>
        </p:nvSpPr>
        <p:spPr>
          <a:xfrm>
            <a:off x="5147173" y="6031571"/>
            <a:ext cx="24972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Tower46 LLC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www.tower46.com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7880" y="1931205"/>
            <a:ext cx="7853822" cy="668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Learning points </a:t>
            </a:r>
          </a:p>
        </p:txBody>
      </p:sp>
    </p:spTree>
    <p:extLst>
      <p:ext uri="{BB962C8B-B14F-4D97-AF65-F5344CB8AC3E}">
        <p14:creationId xmlns:p14="http://schemas.microsoft.com/office/powerpoint/2010/main" val="20049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539475" y="1508750"/>
            <a:ext cx="8065050" cy="1113745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936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Learning points – Finance skills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4324069" y="6492874"/>
            <a:ext cx="495863" cy="365125"/>
          </a:xfrm>
          <a:prstGeom prst="rect">
            <a:avLst/>
          </a:prstGeom>
        </p:spPr>
        <p:txBody>
          <a:bodyPr/>
          <a:lstStyle/>
          <a:p>
            <a:fld id="{99921478-9A63-450E-8942-C240FE31B1C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77880" y="2860016"/>
            <a:ext cx="2381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</a:rPr>
              <a:t>Risk management 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4940" y="2904438"/>
            <a:ext cx="576075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ts val="1800"/>
              </a:lnSpc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</a:rPr>
              <a:t>Identify, understand and manage </a:t>
            </a:r>
            <a:r>
              <a:rPr lang="en-US" sz="1400" dirty="0" smtClean="0">
                <a:latin typeface="Calibri" pitchFamily="34" charset="0"/>
              </a:rPr>
              <a:t>risk </a:t>
            </a:r>
            <a:r>
              <a:rPr lang="en-US" sz="1400" dirty="0">
                <a:latin typeface="Calibri" pitchFamily="34" charset="0"/>
              </a:rPr>
              <a:t>exposures – </a:t>
            </a:r>
            <a:r>
              <a:rPr lang="en-US" sz="1400" dirty="0" smtClean="0">
                <a:latin typeface="Calibri" pitchFamily="34" charset="0"/>
              </a:rPr>
              <a:t>those resulting from volatility in the foreign exchange rates, </a:t>
            </a:r>
            <a:r>
              <a:rPr lang="en-US" sz="1400" dirty="0">
                <a:latin typeface="Calibri" pitchFamily="34" charset="0"/>
              </a:rPr>
              <a:t>interest rates, commodity </a:t>
            </a:r>
            <a:r>
              <a:rPr lang="en-US" sz="1400" dirty="0" smtClean="0">
                <a:latin typeface="Calibri" pitchFamily="34" charset="0"/>
              </a:rPr>
              <a:t>pricing</a:t>
            </a:r>
          </a:p>
          <a:p>
            <a:pPr marL="285750" lvl="0" indent="-285750">
              <a:lnSpc>
                <a:spcPts val="1800"/>
              </a:lnSpc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Use economic commentaries to develop market forecasting process </a:t>
            </a:r>
          </a:p>
          <a:p>
            <a:pPr marL="285750" lvl="0" indent="-285750">
              <a:lnSpc>
                <a:spcPts val="1800"/>
              </a:lnSpc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Learn </a:t>
            </a:r>
            <a:r>
              <a:rPr lang="en-US" sz="1400" dirty="0">
                <a:latin typeface="Calibri" pitchFamily="34" charset="0"/>
              </a:rPr>
              <a:t>how </a:t>
            </a:r>
            <a:r>
              <a:rPr lang="en-US" sz="1400" dirty="0" smtClean="0">
                <a:latin typeface="Calibri" pitchFamily="34" charset="0"/>
              </a:rPr>
              <a:t>to use </a:t>
            </a:r>
            <a:r>
              <a:rPr lang="en-US" sz="1400" dirty="0">
                <a:latin typeface="Calibri" pitchFamily="34" charset="0"/>
              </a:rPr>
              <a:t>various hedging instruments and structures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9475" y="4641163"/>
            <a:ext cx="2381110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1600" b="1" dirty="0">
                <a:latin typeface="Calibri" pitchFamily="34" charset="0"/>
              </a:rPr>
              <a:t>Corporate structure </a:t>
            </a:r>
            <a:endParaRPr lang="en-US" sz="1600" b="1" dirty="0" smtClean="0">
              <a:latin typeface="Calibri" pitchFamily="34" charset="0"/>
            </a:endParaRPr>
          </a:p>
          <a:p>
            <a:pPr>
              <a:lnSpc>
                <a:spcPts val="1900"/>
              </a:lnSpc>
            </a:pPr>
            <a:r>
              <a:rPr lang="en-US" sz="1600" b="1" dirty="0" smtClean="0">
                <a:latin typeface="Calibri" pitchFamily="34" charset="0"/>
              </a:rPr>
              <a:t>and </a:t>
            </a:r>
          </a:p>
          <a:p>
            <a:pPr>
              <a:lnSpc>
                <a:spcPts val="1900"/>
              </a:lnSpc>
            </a:pPr>
            <a:r>
              <a:rPr lang="en-US" sz="1600" b="1" dirty="0" smtClean="0">
                <a:latin typeface="Calibri" pitchFamily="34" charset="0"/>
              </a:rPr>
              <a:t>capital </a:t>
            </a:r>
            <a:r>
              <a:rPr lang="en-US" sz="1600" b="1" dirty="0">
                <a:latin typeface="Calibri" pitchFamily="34" charset="0"/>
              </a:rPr>
              <a:t>markets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36535" y="4670666"/>
            <a:ext cx="5952775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ts val="1800"/>
              </a:lnSpc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</a:rPr>
              <a:t>Define corporate structure and manage </a:t>
            </a:r>
            <a:r>
              <a:rPr lang="en-US" sz="1400" dirty="0" smtClean="0">
                <a:latin typeface="Calibri" pitchFamily="34" charset="0"/>
              </a:rPr>
              <a:t>credit </a:t>
            </a:r>
            <a:r>
              <a:rPr lang="en-US" sz="1400" dirty="0">
                <a:latin typeface="Calibri" pitchFamily="34" charset="0"/>
              </a:rPr>
              <a:t>worthiness </a:t>
            </a:r>
            <a:endParaRPr lang="en-US" sz="1400" dirty="0" smtClean="0">
              <a:latin typeface="Calibri" pitchFamily="34" charset="0"/>
            </a:endParaRPr>
          </a:p>
          <a:p>
            <a:pPr marL="285750" lvl="0" indent="-285750">
              <a:lnSpc>
                <a:spcPts val="1800"/>
              </a:lnSpc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Choose between multiple </a:t>
            </a:r>
            <a:r>
              <a:rPr lang="en-US" sz="1400" dirty="0">
                <a:latin typeface="Calibri" pitchFamily="34" charset="0"/>
              </a:rPr>
              <a:t>sources of capital available – </a:t>
            </a:r>
            <a:r>
              <a:rPr lang="en-US" sz="1400" dirty="0" smtClean="0">
                <a:latin typeface="Calibri" pitchFamily="34" charset="0"/>
              </a:rPr>
              <a:t>equity capital, short-term and long-term fixed and floating rate debt </a:t>
            </a:r>
          </a:p>
          <a:p>
            <a:pPr marL="285750" lvl="0" indent="-285750">
              <a:lnSpc>
                <a:spcPts val="1800"/>
              </a:lnSpc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Refine </a:t>
            </a:r>
            <a:r>
              <a:rPr lang="en-US" sz="1400" dirty="0">
                <a:latin typeface="Calibri" pitchFamily="34" charset="0"/>
              </a:rPr>
              <a:t>the details – currency, duration, type, risk profile </a:t>
            </a:r>
            <a:endParaRPr lang="en-US" sz="1400" dirty="0" smtClean="0">
              <a:latin typeface="Calibri" pitchFamily="34" charset="0"/>
            </a:endParaRPr>
          </a:p>
          <a:p>
            <a:pPr marL="285750" lvl="0" indent="-285750">
              <a:lnSpc>
                <a:spcPts val="1800"/>
              </a:lnSpc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Learn to evaluate the strategy and how to adjust, if needed </a:t>
            </a:r>
            <a:endParaRPr lang="en-US" sz="1400" dirty="0"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3095" y="1606899"/>
            <a:ext cx="7719405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The FORAD simulation allows the users to build skills in multiple areas of corporate finance – very helpful for any well rounded finance professional, and therefore, crucial for success at the work place</a:t>
            </a: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7880" y="4389125"/>
            <a:ext cx="8026645" cy="7681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2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936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Agenda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4324069" y="6492874"/>
            <a:ext cx="495863" cy="365125"/>
          </a:xfrm>
          <a:prstGeom prst="rect">
            <a:avLst/>
          </a:prstGeom>
        </p:spPr>
        <p:txBody>
          <a:bodyPr/>
          <a:lstStyle/>
          <a:p>
            <a:fld id="{99921478-9A63-450E-8942-C240FE31B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08310" y="1739180"/>
            <a:ext cx="7565785" cy="4750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000"/>
              </a:lnSpc>
              <a:buClr>
                <a:srgbClr val="002060"/>
              </a:buClr>
              <a:buSzPct val="120000"/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</a:rPr>
              <a:t>Executive summary </a:t>
            </a:r>
          </a:p>
          <a:p>
            <a:pPr marL="285750" indent="-285750">
              <a:lnSpc>
                <a:spcPts val="2000"/>
              </a:lnSpc>
              <a:buClr>
                <a:srgbClr val="002060"/>
              </a:buClr>
              <a:buSzPct val="120000"/>
              <a:buFont typeface="Wingdings" pitchFamily="2" charset="2"/>
              <a:buChar char="§"/>
            </a:pPr>
            <a:endParaRPr lang="en-US" sz="2000" dirty="0" smtClean="0">
              <a:latin typeface="Calibri" pitchFamily="34" charset="0"/>
            </a:endParaRPr>
          </a:p>
          <a:p>
            <a:pPr marL="285750" indent="-285750">
              <a:lnSpc>
                <a:spcPts val="2000"/>
              </a:lnSpc>
              <a:buClr>
                <a:srgbClr val="002060"/>
              </a:buClr>
              <a:buSzPct val="120000"/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</a:rPr>
              <a:t>Why use this product? </a:t>
            </a:r>
          </a:p>
          <a:p>
            <a:pPr>
              <a:lnSpc>
                <a:spcPts val="2000"/>
              </a:lnSpc>
              <a:buClr>
                <a:srgbClr val="002060"/>
              </a:buClr>
              <a:buSzPct val="120000"/>
            </a:pPr>
            <a:endParaRPr lang="en-US" sz="2000" dirty="0" smtClean="0">
              <a:latin typeface="Calibri" pitchFamily="34" charset="0"/>
            </a:endParaRPr>
          </a:p>
          <a:p>
            <a:pPr marL="285750" indent="-285750">
              <a:lnSpc>
                <a:spcPts val="2000"/>
              </a:lnSpc>
              <a:buClr>
                <a:srgbClr val="002060"/>
              </a:buClr>
              <a:buSzPct val="120000"/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</a:rPr>
              <a:t>The FORAD simulation:</a:t>
            </a:r>
          </a:p>
          <a:p>
            <a:pPr marL="742950" lvl="1" indent="-285750">
              <a:lnSpc>
                <a:spcPts val="2000"/>
              </a:lnSpc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FORAD company structure and details</a:t>
            </a:r>
          </a:p>
          <a:p>
            <a:pPr marL="742950" lvl="1" indent="-285750">
              <a:lnSpc>
                <a:spcPts val="2000"/>
              </a:lnSpc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Decisions process</a:t>
            </a:r>
          </a:p>
          <a:p>
            <a:pPr marL="742950" lvl="1" indent="-285750">
              <a:lnSpc>
                <a:spcPts val="2000"/>
              </a:lnSpc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Share price calculation</a:t>
            </a:r>
          </a:p>
          <a:p>
            <a:pPr marL="742950" lvl="1" indent="-285750">
              <a:lnSpc>
                <a:spcPts val="2000"/>
              </a:lnSpc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Simulation process</a:t>
            </a:r>
          </a:p>
          <a:p>
            <a:pPr marL="742950" lvl="1" indent="-285750">
              <a:lnSpc>
                <a:spcPts val="2000"/>
              </a:lnSpc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Reporting and reviews</a:t>
            </a:r>
          </a:p>
          <a:p>
            <a:pPr lvl="1">
              <a:lnSpc>
                <a:spcPts val="2000"/>
              </a:lnSpc>
              <a:buClr>
                <a:srgbClr val="002060"/>
              </a:buClr>
              <a:buSzPct val="100000"/>
            </a:pPr>
            <a:endParaRPr lang="en-US" sz="1600" dirty="0" smtClean="0">
              <a:latin typeface="Calibri" pitchFamily="34" charset="0"/>
            </a:endParaRPr>
          </a:p>
          <a:p>
            <a:pPr marL="285750" indent="-285750">
              <a:lnSpc>
                <a:spcPts val="2000"/>
              </a:lnSpc>
              <a:buClr>
                <a:srgbClr val="002060"/>
              </a:buClr>
              <a:buSzPct val="120000"/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</a:rPr>
              <a:t>The FORAD company decisions - details</a:t>
            </a:r>
          </a:p>
          <a:p>
            <a:pPr marL="285750" indent="-285750">
              <a:lnSpc>
                <a:spcPts val="2000"/>
              </a:lnSpc>
              <a:buClr>
                <a:srgbClr val="002060"/>
              </a:buClr>
              <a:buSzPct val="120000"/>
              <a:buFont typeface="Wingdings" pitchFamily="2" charset="2"/>
              <a:buChar char="§"/>
            </a:pPr>
            <a:endParaRPr lang="en-US" sz="2000" dirty="0" smtClean="0">
              <a:latin typeface="Calibri" pitchFamily="34" charset="0"/>
            </a:endParaRPr>
          </a:p>
          <a:p>
            <a:pPr marL="285750" indent="-285750">
              <a:lnSpc>
                <a:spcPts val="2000"/>
              </a:lnSpc>
              <a:buClr>
                <a:srgbClr val="002060"/>
              </a:buClr>
              <a:buSzPct val="120000"/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</a:rPr>
              <a:t>Learning points</a:t>
            </a:r>
          </a:p>
          <a:p>
            <a:pPr>
              <a:lnSpc>
                <a:spcPts val="2000"/>
              </a:lnSpc>
              <a:buClr>
                <a:srgbClr val="002060"/>
              </a:buClr>
              <a:buSzPct val="120000"/>
            </a:pPr>
            <a:endParaRPr lang="en-US" sz="2000" dirty="0" smtClean="0">
              <a:latin typeface="Calibri" pitchFamily="34" charset="0"/>
            </a:endParaRPr>
          </a:p>
          <a:p>
            <a:pPr marL="285750" indent="-285750">
              <a:lnSpc>
                <a:spcPts val="2000"/>
              </a:lnSpc>
              <a:buClr>
                <a:srgbClr val="002060"/>
              </a:buClr>
              <a:buSzPct val="120000"/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</a:rPr>
              <a:t>The FORAD simulation – management and logistics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95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936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Learning points – Finance skills – continued  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4324069" y="6492874"/>
            <a:ext cx="495863" cy="365125"/>
          </a:xfrm>
          <a:prstGeom prst="rect">
            <a:avLst/>
          </a:prstGeom>
        </p:spPr>
        <p:txBody>
          <a:bodyPr/>
          <a:lstStyle/>
          <a:p>
            <a:fld id="{99921478-9A63-450E-8942-C240FE31B1C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9475" y="1662370"/>
            <a:ext cx="2381110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1600" b="1" dirty="0">
                <a:latin typeface="Calibri" pitchFamily="34" charset="0"/>
              </a:rPr>
              <a:t>Financial </a:t>
            </a:r>
            <a:endParaRPr lang="en-US" sz="1600" b="1" dirty="0" smtClean="0">
              <a:latin typeface="Calibri" pitchFamily="34" charset="0"/>
            </a:endParaRPr>
          </a:p>
          <a:p>
            <a:pPr>
              <a:lnSpc>
                <a:spcPts val="1900"/>
              </a:lnSpc>
            </a:pPr>
            <a:r>
              <a:rPr lang="en-US" sz="1600" b="1" dirty="0" smtClean="0">
                <a:latin typeface="Calibri" pitchFamily="34" charset="0"/>
              </a:rPr>
              <a:t>planning </a:t>
            </a:r>
          </a:p>
          <a:p>
            <a:pPr>
              <a:lnSpc>
                <a:spcPts val="1900"/>
              </a:lnSpc>
            </a:pPr>
            <a:r>
              <a:rPr lang="en-US" sz="1600" b="1" dirty="0" smtClean="0">
                <a:latin typeface="Calibri" pitchFamily="34" charset="0"/>
              </a:rPr>
              <a:t>and </a:t>
            </a:r>
            <a:r>
              <a:rPr lang="en-US" sz="1600" b="1" dirty="0">
                <a:latin typeface="Calibri" pitchFamily="34" charset="0"/>
              </a:rPr>
              <a:t>analysis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59725" y="1623965"/>
            <a:ext cx="606799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ts val="1800"/>
              </a:lnSpc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Use market data to forecast </a:t>
            </a:r>
            <a:r>
              <a:rPr lang="en-US" sz="1400" dirty="0">
                <a:latin typeface="Calibri" pitchFamily="34" charset="0"/>
              </a:rPr>
              <a:t>the </a:t>
            </a:r>
            <a:r>
              <a:rPr lang="en-US" sz="1400" dirty="0" smtClean="0">
                <a:latin typeface="Calibri" pitchFamily="34" charset="0"/>
              </a:rPr>
              <a:t> sales and structure company’s operations accordingly</a:t>
            </a:r>
          </a:p>
          <a:p>
            <a:pPr marL="285750" lvl="0" indent="-285750">
              <a:lnSpc>
                <a:spcPts val="1800"/>
              </a:lnSpc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Manage the company budget for long-term assets (capacity) and med-term assets (inventory)</a:t>
            </a:r>
            <a:endParaRPr lang="en-US" sz="1400" dirty="0">
              <a:latin typeface="Calibri" pitchFamily="34" charset="0"/>
            </a:endParaRPr>
          </a:p>
          <a:p>
            <a:pPr marL="285750" lvl="0" indent="-285750">
              <a:lnSpc>
                <a:spcPts val="1800"/>
              </a:lnSpc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</a:rPr>
              <a:t>Understand </a:t>
            </a:r>
            <a:r>
              <a:rPr lang="en-US" sz="1400" dirty="0" smtClean="0">
                <a:latin typeface="Calibri" pitchFamily="34" charset="0"/>
              </a:rPr>
              <a:t>the long-term effects </a:t>
            </a:r>
            <a:r>
              <a:rPr lang="en-US" sz="1400" dirty="0">
                <a:latin typeface="Calibri" pitchFamily="34" charset="0"/>
              </a:rPr>
              <a:t>and plan beyond the current period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9475" y="3083355"/>
            <a:ext cx="2381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libri" pitchFamily="34" charset="0"/>
              </a:rPr>
              <a:t>International </a:t>
            </a:r>
            <a:endParaRPr lang="en-US" sz="1600" b="1" dirty="0" smtClean="0">
              <a:latin typeface="Calibri" pitchFamily="34" charset="0"/>
            </a:endParaRPr>
          </a:p>
          <a:p>
            <a:r>
              <a:rPr lang="en-US" sz="1600" b="1" dirty="0" smtClean="0">
                <a:latin typeface="Calibri" pitchFamily="34" charset="0"/>
              </a:rPr>
              <a:t>taxation 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9725" y="3083355"/>
            <a:ext cx="606799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ts val="1800"/>
              </a:lnSpc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Learn about the differences in the local tax rules ad rates </a:t>
            </a:r>
          </a:p>
          <a:p>
            <a:pPr marL="285750" lvl="0" indent="-285750">
              <a:lnSpc>
                <a:spcPts val="1800"/>
              </a:lnSpc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Test the various tools available to a multinational corporation to achieve </a:t>
            </a:r>
            <a:r>
              <a:rPr lang="en-US" sz="1400" dirty="0">
                <a:latin typeface="Calibri" pitchFamily="34" charset="0"/>
              </a:rPr>
              <a:t>better tax efficiency 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9475" y="4120290"/>
            <a:ext cx="2381110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1600" b="1" dirty="0">
                <a:latin typeface="Calibri" pitchFamily="34" charset="0"/>
              </a:rPr>
              <a:t>F</a:t>
            </a:r>
            <a:r>
              <a:rPr lang="en-US" sz="1600" b="1" dirty="0" smtClean="0">
                <a:latin typeface="Calibri" pitchFamily="34" charset="0"/>
              </a:rPr>
              <a:t>inancial </a:t>
            </a:r>
          </a:p>
          <a:p>
            <a:pPr>
              <a:lnSpc>
                <a:spcPts val="1900"/>
              </a:lnSpc>
            </a:pPr>
            <a:r>
              <a:rPr lang="en-US" sz="1600" b="1" dirty="0" smtClean="0">
                <a:latin typeface="Calibri" pitchFamily="34" charset="0"/>
              </a:rPr>
              <a:t>statements </a:t>
            </a:r>
          </a:p>
          <a:p>
            <a:pPr>
              <a:lnSpc>
                <a:spcPts val="1900"/>
              </a:lnSpc>
            </a:pPr>
            <a:r>
              <a:rPr lang="en-US" sz="1600" b="1" dirty="0" smtClean="0">
                <a:latin typeface="Calibri" pitchFamily="34" charset="0"/>
              </a:rPr>
              <a:t>analysis 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59725" y="4103157"/>
            <a:ext cx="591437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800"/>
              </a:lnSpc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</a:rPr>
              <a:t>L</a:t>
            </a:r>
            <a:r>
              <a:rPr lang="en-US" sz="1400" dirty="0" smtClean="0">
                <a:latin typeface="Calibri" pitchFamily="34" charset="0"/>
              </a:rPr>
              <a:t>earn </a:t>
            </a:r>
            <a:r>
              <a:rPr lang="en-US" sz="1400" dirty="0">
                <a:latin typeface="Calibri" pitchFamily="34" charset="0"/>
              </a:rPr>
              <a:t>how to read </a:t>
            </a:r>
            <a:r>
              <a:rPr lang="en-US" sz="1400" dirty="0" smtClean="0">
                <a:latin typeface="Calibri" pitchFamily="34" charset="0"/>
              </a:rPr>
              <a:t>and explain the </a:t>
            </a:r>
            <a:r>
              <a:rPr lang="en-US" sz="1400" dirty="0">
                <a:latin typeface="Calibri" pitchFamily="34" charset="0"/>
              </a:rPr>
              <a:t>numbers </a:t>
            </a:r>
            <a:r>
              <a:rPr lang="en-US" sz="1400" dirty="0" smtClean="0">
                <a:latin typeface="Calibri" pitchFamily="34" charset="0"/>
              </a:rPr>
              <a:t>after they have been already generated </a:t>
            </a:r>
          </a:p>
          <a:p>
            <a:pPr marL="285750" indent="-285750">
              <a:lnSpc>
                <a:spcPts val="1800"/>
              </a:lnSpc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Get the opportunity to review the historical results and examine the trends  </a:t>
            </a:r>
            <a:endParaRPr lang="en-US" sz="1400" dirty="0"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9475" y="5310845"/>
            <a:ext cx="2381110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1600" b="1" dirty="0" smtClean="0">
                <a:latin typeface="Calibri" pitchFamily="34" charset="0"/>
              </a:rPr>
              <a:t>Competitors’ </a:t>
            </a:r>
          </a:p>
          <a:p>
            <a:pPr>
              <a:lnSpc>
                <a:spcPts val="1900"/>
              </a:lnSpc>
            </a:pPr>
            <a:r>
              <a:rPr lang="en-US" sz="1600" b="1" dirty="0" smtClean="0">
                <a:latin typeface="Calibri" pitchFamily="34" charset="0"/>
              </a:rPr>
              <a:t>analysis 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39475" y="2929735"/>
            <a:ext cx="8026645" cy="7681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77880" y="3928265"/>
            <a:ext cx="8026645" cy="7681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39475" y="5118820"/>
            <a:ext cx="8026645" cy="7681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459725" y="5310845"/>
            <a:ext cx="591437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800"/>
              </a:lnSpc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Learn how to use limited publicly available data for the competitors to draw conclusions for their strategy  ad make adjustments to be more competitive </a:t>
            </a:r>
            <a:endParaRPr lang="en-US" sz="1400" dirty="0">
              <a:latin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92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539475" y="1547155"/>
            <a:ext cx="8065050" cy="84491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936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Learning points – Managerial and Organizational skills 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4324069" y="6492874"/>
            <a:ext cx="495863" cy="365125"/>
          </a:xfrm>
          <a:prstGeom prst="rect">
            <a:avLst/>
          </a:prstGeom>
        </p:spPr>
        <p:txBody>
          <a:bodyPr/>
          <a:lstStyle/>
          <a:p>
            <a:fld id="{99921478-9A63-450E-8942-C240FE31B1C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77880" y="2776115"/>
            <a:ext cx="2381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1600" b="1" dirty="0">
                <a:latin typeface="Calibri" pitchFamily="34" charset="0"/>
              </a:rPr>
              <a:t>M</a:t>
            </a:r>
            <a:r>
              <a:rPr lang="en-US" sz="1600" b="1" dirty="0" smtClean="0">
                <a:latin typeface="Calibri" pitchFamily="34" charset="0"/>
              </a:rPr>
              <a:t>anagement </a:t>
            </a:r>
          </a:p>
          <a:p>
            <a:pPr>
              <a:lnSpc>
                <a:spcPts val="1900"/>
              </a:lnSpc>
            </a:pPr>
            <a:r>
              <a:rPr lang="en-US" sz="1600" b="1" dirty="0" smtClean="0">
                <a:latin typeface="Calibri" pitchFamily="34" charset="0"/>
              </a:rPr>
              <a:t>Skills 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59725" y="2776115"/>
            <a:ext cx="59911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ts val="1800"/>
              </a:lnSpc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See </a:t>
            </a:r>
            <a:r>
              <a:rPr lang="en-US" sz="1400" dirty="0">
                <a:latin typeface="Calibri" pitchFamily="34" charset="0"/>
              </a:rPr>
              <a:t>the big picture </a:t>
            </a:r>
            <a:r>
              <a:rPr lang="en-US" sz="1400" dirty="0" smtClean="0">
                <a:latin typeface="Calibri" pitchFamily="34" charset="0"/>
              </a:rPr>
              <a:t>about managing a complex organization and </a:t>
            </a:r>
            <a:r>
              <a:rPr lang="en-US" sz="1400" dirty="0">
                <a:latin typeface="Calibri" pitchFamily="34" charset="0"/>
              </a:rPr>
              <a:t>how certain decisions effect other areas </a:t>
            </a:r>
            <a:r>
              <a:rPr lang="en-US" sz="1400" dirty="0" smtClean="0">
                <a:latin typeface="Calibri" pitchFamily="34" charset="0"/>
              </a:rPr>
              <a:t>too</a:t>
            </a:r>
          </a:p>
          <a:p>
            <a:pPr marL="285750" indent="-285750">
              <a:lnSpc>
                <a:spcPts val="1800"/>
              </a:lnSpc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</a:rPr>
              <a:t>Acknowledge and manage trade-offs </a:t>
            </a:r>
            <a:r>
              <a:rPr lang="en-US" sz="1400" dirty="0" smtClean="0">
                <a:latin typeface="Calibri" pitchFamily="34" charset="0"/>
              </a:rPr>
              <a:t>and learn to prioritize and focus</a:t>
            </a:r>
          </a:p>
          <a:p>
            <a:pPr marL="285750" indent="-285750">
              <a:lnSpc>
                <a:spcPts val="1800"/>
              </a:lnSpc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Learn to evaluate performance, identify mistakes and recover </a:t>
            </a:r>
          </a:p>
          <a:p>
            <a:pPr marL="285750" lvl="0" indent="-285750">
              <a:lnSpc>
                <a:spcPts val="1800"/>
              </a:lnSpc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Accountability – take ownership of the decisions and defend them to the public, develop and follow internal rules </a:t>
            </a:r>
            <a:endParaRPr lang="en-US" sz="1400" dirty="0"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9475" y="4641163"/>
            <a:ext cx="2381110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1600" b="1" dirty="0" smtClean="0">
                <a:latin typeface="Calibri" pitchFamily="34" charset="0"/>
              </a:rPr>
              <a:t>Organizational </a:t>
            </a:r>
          </a:p>
          <a:p>
            <a:pPr>
              <a:lnSpc>
                <a:spcPts val="1900"/>
              </a:lnSpc>
            </a:pPr>
            <a:r>
              <a:rPr lang="en-US" sz="1600" b="1" dirty="0" smtClean="0">
                <a:latin typeface="Calibri" pitchFamily="34" charset="0"/>
              </a:rPr>
              <a:t>Skills 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1320" y="4632663"/>
            <a:ext cx="6183205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ts val="1900"/>
              </a:lnSpc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</a:rPr>
              <a:t>Time </a:t>
            </a:r>
            <a:r>
              <a:rPr lang="en-US" sz="1400" dirty="0" smtClean="0">
                <a:latin typeface="Calibri" pitchFamily="34" charset="0"/>
              </a:rPr>
              <a:t>management – deadlines in FORAD are similar to the deadlines in the real world and require tight organization  </a:t>
            </a:r>
          </a:p>
          <a:p>
            <a:pPr marL="285750" lvl="0" indent="-285750">
              <a:lnSpc>
                <a:spcPts val="1900"/>
              </a:lnSpc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Team dynamics – success in FORAD is nearly impossible without effective team with quality discussions and team commitments</a:t>
            </a:r>
          </a:p>
          <a:p>
            <a:pPr marL="285750" lvl="0" indent="-285750">
              <a:lnSpc>
                <a:spcPts val="1900"/>
              </a:lnSpc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Communication </a:t>
            </a:r>
            <a:r>
              <a:rPr lang="en-US" sz="1400" dirty="0">
                <a:latin typeface="Calibri" pitchFamily="34" charset="0"/>
              </a:rPr>
              <a:t>skills </a:t>
            </a:r>
            <a:r>
              <a:rPr lang="en-US" sz="1400" dirty="0" smtClean="0">
                <a:latin typeface="Calibri" pitchFamily="34" charset="0"/>
              </a:rPr>
              <a:t>– learn to communicate and negotiate within the team, but also when presenting the company’s decisions and results </a:t>
            </a:r>
            <a:endParaRPr lang="en-US" sz="1400" dirty="0"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3095" y="1585560"/>
            <a:ext cx="7719405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The FORAD simulation also allows the users to build skills in areas outside of corporate finance – to complete the overall  training experience</a:t>
            </a: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7880" y="4389125"/>
            <a:ext cx="8026645" cy="7681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1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493721" y="5157225"/>
            <a:ext cx="3650280" cy="17007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scene3d>
            <a:camera prst="orthographicFront"/>
            <a:lightRig rig="threePt" dir="t"/>
          </a:scene3d>
          <a:sp3d prstMaterial="flat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8020" y="5249396"/>
            <a:ext cx="1267365" cy="1520839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27000"/>
          </a:sp3d>
        </p:spPr>
      </p:pic>
      <p:sp>
        <p:nvSpPr>
          <p:cNvPr id="7" name="TextBox 6"/>
          <p:cNvSpPr txBox="1"/>
          <p:nvPr/>
        </p:nvSpPr>
        <p:spPr>
          <a:xfrm>
            <a:off x="5147173" y="6031571"/>
            <a:ext cx="24972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Tower46 LLC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www.tower46.com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7880" y="1931205"/>
            <a:ext cx="7853822" cy="668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The FORAD simulation – management and logistics</a:t>
            </a:r>
          </a:p>
        </p:txBody>
      </p:sp>
    </p:spTree>
    <p:extLst>
      <p:ext uri="{BB962C8B-B14F-4D97-AF65-F5344CB8AC3E}">
        <p14:creationId xmlns:p14="http://schemas.microsoft.com/office/powerpoint/2010/main" val="20049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693095" y="1547154"/>
            <a:ext cx="7796215" cy="729695"/>
          </a:xfrm>
          <a:prstGeom prst="roundRect">
            <a:avLst/>
          </a:prstGeom>
          <a:solidFill>
            <a:srgbClr val="002060"/>
          </a:solidFill>
          <a:ln w="3175"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936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Performance assessment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4324069" y="6492874"/>
            <a:ext cx="495863" cy="365125"/>
          </a:xfrm>
          <a:prstGeom prst="rect">
            <a:avLst/>
          </a:prstGeom>
        </p:spPr>
        <p:txBody>
          <a:bodyPr/>
          <a:lstStyle/>
          <a:p>
            <a:fld id="{99921478-9A63-450E-8942-C240FE31B1C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85120" y="3275380"/>
            <a:ext cx="537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Calibri" pitchFamily="34" charset="0"/>
              </a:rPr>
              <a:t>+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25" y="3819068"/>
            <a:ext cx="66936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400" b="1" dirty="0" smtClean="0">
                <a:latin typeface="Calibri" pitchFamily="34" charset="0"/>
              </a:rPr>
              <a:t>Written reports</a:t>
            </a:r>
            <a:r>
              <a:rPr lang="en-US" sz="1400" dirty="0">
                <a:latin typeface="Calibri" pitchFamily="34" charset="0"/>
              </a:rPr>
              <a:t>:</a:t>
            </a:r>
            <a:r>
              <a:rPr lang="en-US" sz="1400" dirty="0" smtClean="0">
                <a:latin typeface="Calibri" pitchFamily="34" charset="0"/>
              </a:rPr>
              <a:t> </a:t>
            </a:r>
          </a:p>
          <a:p>
            <a:pPr marL="285750" indent="-285750">
              <a:lnSpc>
                <a:spcPts val="1800"/>
              </a:lnSpc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Allows </a:t>
            </a:r>
            <a:r>
              <a:rPr lang="en-US" sz="1400" dirty="0">
                <a:latin typeface="Calibri" pitchFamily="34" charset="0"/>
              </a:rPr>
              <a:t>the teams to review and analyze their performance again and reflect on the lessons learned. </a:t>
            </a:r>
            <a:r>
              <a:rPr lang="en-US" sz="1400" dirty="0" smtClean="0">
                <a:latin typeface="Calibri" pitchFamily="34" charset="0"/>
              </a:rPr>
              <a:t> Could be structured similarly to </a:t>
            </a:r>
            <a:r>
              <a:rPr lang="en-US" sz="1400" dirty="0">
                <a:latin typeface="Calibri" pitchFamily="34" charset="0"/>
              </a:rPr>
              <a:t>US public company regular filings </a:t>
            </a:r>
            <a:r>
              <a:rPr lang="en-US" sz="1400" dirty="0" smtClean="0">
                <a:latin typeface="Calibri" pitchFamily="34" charset="0"/>
              </a:rPr>
              <a:t> to practice reporting skills .  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7845" y="5140495"/>
            <a:ext cx="669743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400" b="1" dirty="0" smtClean="0">
                <a:latin typeface="Calibri" pitchFamily="34" charset="0"/>
              </a:rPr>
              <a:t>Presentation </a:t>
            </a:r>
            <a:r>
              <a:rPr lang="en-US" sz="1400" b="1" dirty="0">
                <a:latin typeface="Calibri" pitchFamily="34" charset="0"/>
              </a:rPr>
              <a:t>and </a:t>
            </a:r>
            <a:r>
              <a:rPr lang="en-US" sz="1400" b="1" dirty="0" smtClean="0">
                <a:latin typeface="Calibri" pitchFamily="34" charset="0"/>
              </a:rPr>
              <a:t>Q&amp;A session with a </a:t>
            </a:r>
            <a:r>
              <a:rPr lang="en-US" sz="1400" b="1" dirty="0">
                <a:latin typeface="Calibri" pitchFamily="34" charset="0"/>
              </a:rPr>
              <a:t>panel of judges </a:t>
            </a:r>
            <a:r>
              <a:rPr lang="en-US" sz="1400" dirty="0" smtClean="0">
                <a:latin typeface="Calibri" pitchFamily="34" charset="0"/>
              </a:rPr>
              <a:t>(other instructors</a:t>
            </a:r>
            <a:r>
              <a:rPr lang="en-US" sz="1400" dirty="0">
                <a:latin typeface="Calibri" pitchFamily="34" charset="0"/>
              </a:rPr>
              <a:t>, professionals</a:t>
            </a:r>
            <a:r>
              <a:rPr lang="en-US" sz="1400" dirty="0" smtClean="0">
                <a:latin typeface="Calibri" pitchFamily="34" charset="0"/>
              </a:rPr>
              <a:t>):</a:t>
            </a:r>
            <a:endParaRPr lang="en-US" sz="1400" dirty="0">
              <a:latin typeface="Calibri" pitchFamily="34" charset="0"/>
            </a:endParaRPr>
          </a:p>
          <a:p>
            <a:pPr marL="285750" indent="-285750">
              <a:lnSpc>
                <a:spcPts val="1800"/>
              </a:lnSpc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Further enhances the </a:t>
            </a:r>
            <a:r>
              <a:rPr lang="en-US" sz="1400" dirty="0">
                <a:latin typeface="Calibri" pitchFamily="34" charset="0"/>
              </a:rPr>
              <a:t>learning </a:t>
            </a:r>
            <a:r>
              <a:rPr lang="en-US" sz="1400" dirty="0" smtClean="0">
                <a:latin typeface="Calibri" pitchFamily="34" charset="0"/>
              </a:rPr>
              <a:t>power of the game; the </a:t>
            </a:r>
            <a:r>
              <a:rPr lang="en-US" sz="1400" dirty="0">
                <a:latin typeface="Calibri" pitchFamily="34" charset="0"/>
              </a:rPr>
              <a:t>event could be open for everybody interested and increase the course </a:t>
            </a:r>
            <a:r>
              <a:rPr lang="en-US" sz="1400" dirty="0" smtClean="0">
                <a:latin typeface="Calibri" pitchFamily="34" charset="0"/>
              </a:rPr>
              <a:t>popularity and the students’ visibility. 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58724" y="2737710"/>
            <a:ext cx="664066" cy="652885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85120" y="2737710"/>
            <a:ext cx="395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</a:rPr>
              <a:t>1</a:t>
            </a:r>
            <a:endParaRPr lang="en-US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58724" y="3928265"/>
            <a:ext cx="664066" cy="652885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58724" y="5195630"/>
            <a:ext cx="664066" cy="652885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85120" y="3928265"/>
            <a:ext cx="395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</a:rPr>
              <a:t>2</a:t>
            </a:r>
            <a:endParaRPr lang="en-US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5120" y="5202184"/>
            <a:ext cx="395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en-US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5120" y="4564554"/>
            <a:ext cx="537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Calibri" pitchFamily="34" charset="0"/>
              </a:rPr>
              <a:t>+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91625" y="2628513"/>
            <a:ext cx="6836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400" b="1" dirty="0" smtClean="0">
                <a:latin typeface="Calibri" pitchFamily="34" charset="0"/>
              </a:rPr>
              <a:t>Highest share price at the end of the simulation:</a:t>
            </a:r>
            <a:r>
              <a:rPr lang="en-US" sz="1400" dirty="0" smtClean="0">
                <a:latin typeface="Calibri" pitchFamily="34" charset="0"/>
              </a:rPr>
              <a:t> </a:t>
            </a:r>
          </a:p>
          <a:p>
            <a:pPr marL="285750" indent="-285750">
              <a:lnSpc>
                <a:spcPts val="1800"/>
              </a:lnSpc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Highlights a team with solid profit and also success in the majority of the PE score elements. Other benchmark are an option too – market cap, specific element of the PE score, FX results, only operating profit or only non-operating profit, others. 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7880" y="1594612"/>
            <a:ext cx="8153041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The competition gives the instructor multiple tools to objectively rank and evaluate the students’ performance. All are optional and could be customized.  </a:t>
            </a: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71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936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Suggested simulation schedule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4324069" y="6492874"/>
            <a:ext cx="495863" cy="365125"/>
          </a:xfrm>
          <a:prstGeom prst="rect">
            <a:avLst/>
          </a:prstGeom>
        </p:spPr>
        <p:txBody>
          <a:bodyPr/>
          <a:lstStyle/>
          <a:p>
            <a:fld id="{99921478-9A63-450E-8942-C240FE31B1C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4690" y="1585560"/>
            <a:ext cx="791143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400" dirty="0" smtClean="0">
                <a:latin typeface="Calibri" pitchFamily="34" charset="0"/>
              </a:rPr>
              <a:t>FORAD simulation game could be run along side a semester-long course:</a:t>
            </a:r>
          </a:p>
          <a:p>
            <a:pPr>
              <a:lnSpc>
                <a:spcPts val="1800"/>
              </a:lnSpc>
            </a:pPr>
            <a:endParaRPr lang="en-US" sz="1400" dirty="0" smtClean="0">
              <a:latin typeface="Calibri" pitchFamily="34" charset="0"/>
            </a:endParaRPr>
          </a:p>
          <a:p>
            <a:pPr marL="285750" indent="-285750">
              <a:lnSpc>
                <a:spcPts val="18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1400" b="1" dirty="0" smtClean="0">
                <a:latin typeface="Calibri" pitchFamily="34" charset="0"/>
              </a:rPr>
              <a:t>Stage 1 </a:t>
            </a:r>
            <a:r>
              <a:rPr lang="en-US" sz="1400" dirty="0" smtClean="0">
                <a:latin typeface="Calibri" pitchFamily="34" charset="0"/>
              </a:rPr>
              <a:t>- pre-game and first decision (2-3 weeks) – form teams, distribute the players manual and allow the teams to get to used to the software and the rules when preparing their 1</a:t>
            </a:r>
            <a:r>
              <a:rPr lang="en-US" sz="1400" baseline="30000" dirty="0" smtClean="0">
                <a:latin typeface="Calibri" pitchFamily="34" charset="0"/>
              </a:rPr>
              <a:t>st</a:t>
            </a:r>
            <a:r>
              <a:rPr lang="en-US" sz="1400" dirty="0" smtClean="0">
                <a:latin typeface="Calibri" pitchFamily="34" charset="0"/>
              </a:rPr>
              <a:t> period decision</a:t>
            </a:r>
          </a:p>
          <a:p>
            <a:pPr marL="285750" indent="-285750">
              <a:lnSpc>
                <a:spcPts val="18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1400" b="1" dirty="0" smtClean="0">
                <a:latin typeface="Calibri" pitchFamily="34" charset="0"/>
              </a:rPr>
              <a:t>Stage 2 </a:t>
            </a:r>
            <a:r>
              <a:rPr lang="en-US" sz="1400" dirty="0" smtClean="0">
                <a:latin typeface="Calibri" pitchFamily="34" charset="0"/>
              </a:rPr>
              <a:t>– core game (6-7 weeks) – allow a week for each period  decision </a:t>
            </a:r>
          </a:p>
          <a:p>
            <a:pPr marL="285750" indent="-285750">
              <a:lnSpc>
                <a:spcPts val="18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1400" b="1" dirty="0" smtClean="0">
                <a:latin typeface="Calibri" pitchFamily="34" charset="0"/>
              </a:rPr>
              <a:t>Stage 3 </a:t>
            </a:r>
            <a:r>
              <a:rPr lang="en-US" sz="1400" dirty="0" smtClean="0">
                <a:latin typeface="Calibri" pitchFamily="34" charset="0"/>
              </a:rPr>
              <a:t>– final results and debrief (2-3 weeks) – distribute the final results; allow the teams to prepare their final reports, presentations and decisions defenses, if used</a:t>
            </a:r>
            <a:endParaRPr lang="en-US" sz="14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05" y="3463930"/>
            <a:ext cx="7642595" cy="253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746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2152489" y="4696364"/>
            <a:ext cx="4915835" cy="1574605"/>
          </a:xfrm>
          <a:prstGeom prst="round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687215" y="1674657"/>
            <a:ext cx="3878904" cy="2676064"/>
          </a:xfrm>
          <a:prstGeom prst="roundRect">
            <a:avLst/>
          </a:prstGeom>
          <a:solidFill>
            <a:srgbClr val="002060">
              <a:alpha val="8000"/>
            </a:srgb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577880" y="1662371"/>
            <a:ext cx="3878905" cy="2688350"/>
          </a:xfrm>
          <a:prstGeom prst="roundRect">
            <a:avLst/>
          </a:prstGeom>
          <a:solidFill>
            <a:srgbClr val="800000">
              <a:alpha val="8000"/>
            </a:srgbClr>
          </a:solidFill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Responsibilities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4379975" y="6492875"/>
            <a:ext cx="495863" cy="365125"/>
          </a:xfrm>
          <a:prstGeom prst="rect">
            <a:avLst/>
          </a:prstGeom>
        </p:spPr>
        <p:txBody>
          <a:bodyPr/>
          <a:lstStyle/>
          <a:p>
            <a:fld id="{99921478-9A63-450E-8942-C240FE31B1C1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69905" y="1898633"/>
            <a:ext cx="3302830" cy="2362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900"/>
              </a:lnSpc>
            </a:pPr>
            <a:r>
              <a:rPr lang="en-US" sz="2000" b="1" dirty="0" smtClean="0">
                <a:solidFill>
                  <a:srgbClr val="800000"/>
                </a:solidFill>
                <a:latin typeface="Calibri" pitchFamily="34" charset="0"/>
              </a:rPr>
              <a:t>Class Instructor:</a:t>
            </a:r>
            <a:endParaRPr lang="en-US" sz="800" b="1" dirty="0" smtClean="0">
              <a:solidFill>
                <a:srgbClr val="800000"/>
              </a:solidFill>
              <a:latin typeface="Calibri" pitchFamily="34" charset="0"/>
            </a:endParaRPr>
          </a:p>
          <a:p>
            <a:pPr marL="285750" lvl="0" indent="-285750">
              <a:lnSpc>
                <a:spcPts val="1900"/>
              </a:lnSpc>
              <a:spcBef>
                <a:spcPts val="600"/>
              </a:spcBef>
              <a:buClr>
                <a:srgbClr val="800000"/>
              </a:buClr>
              <a:buSzPct val="120000"/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Primary </a:t>
            </a:r>
            <a:r>
              <a:rPr lang="en-US" sz="1400" dirty="0">
                <a:latin typeface="Calibri" pitchFamily="34" charset="0"/>
              </a:rPr>
              <a:t>contact for the students - form teams, distribute the </a:t>
            </a:r>
            <a:r>
              <a:rPr lang="en-US" sz="1400" dirty="0" smtClean="0">
                <a:latin typeface="Calibri" pitchFamily="34" charset="0"/>
              </a:rPr>
              <a:t>materials, answer </a:t>
            </a:r>
            <a:r>
              <a:rPr lang="en-US" sz="1400" dirty="0">
                <a:latin typeface="Calibri" pitchFamily="34" charset="0"/>
              </a:rPr>
              <a:t>questions </a:t>
            </a:r>
            <a:r>
              <a:rPr lang="en-US" sz="1400" dirty="0" smtClean="0">
                <a:latin typeface="Calibri" pitchFamily="34" charset="0"/>
              </a:rPr>
              <a:t> </a:t>
            </a:r>
          </a:p>
          <a:p>
            <a:pPr marL="285750" lvl="0" indent="-285750">
              <a:lnSpc>
                <a:spcPts val="1900"/>
              </a:lnSpc>
              <a:buClr>
                <a:srgbClr val="800000"/>
              </a:buClr>
              <a:buSzPct val="120000"/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Post each period results</a:t>
            </a:r>
          </a:p>
          <a:p>
            <a:pPr marL="285750" lvl="0" indent="-285750">
              <a:lnSpc>
                <a:spcPts val="1900"/>
              </a:lnSpc>
              <a:buClr>
                <a:srgbClr val="800000"/>
              </a:buClr>
              <a:buSzPct val="120000"/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Evaluate </a:t>
            </a:r>
            <a:r>
              <a:rPr lang="en-US" sz="1400" dirty="0">
                <a:latin typeface="Calibri" pitchFamily="34" charset="0"/>
              </a:rPr>
              <a:t>the teams’ overall </a:t>
            </a:r>
            <a:r>
              <a:rPr lang="en-US" sz="1400" dirty="0" smtClean="0">
                <a:latin typeface="Calibri" pitchFamily="34" charset="0"/>
              </a:rPr>
              <a:t>performance</a:t>
            </a:r>
          </a:p>
          <a:p>
            <a:pPr marL="285750" lvl="0" indent="-285750">
              <a:lnSpc>
                <a:spcPts val="1900"/>
              </a:lnSpc>
              <a:buClr>
                <a:srgbClr val="800000"/>
              </a:buClr>
              <a:buSzPct val="120000"/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Incorporate </a:t>
            </a:r>
            <a:r>
              <a:rPr lang="en-US" sz="1400" dirty="0">
                <a:latin typeface="Calibri" pitchFamily="34" charset="0"/>
              </a:rPr>
              <a:t>the learning points in the course goals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032860" y="1873320"/>
            <a:ext cx="3341235" cy="2362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900"/>
              </a:lnSpc>
            </a:pP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Tower46 team:</a:t>
            </a:r>
            <a:endParaRPr lang="en-US" sz="8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285750" lvl="0" indent="-285750">
              <a:lnSpc>
                <a:spcPts val="1900"/>
              </a:lnSpc>
              <a:spcBef>
                <a:spcPts val="600"/>
              </a:spcBef>
              <a:buClr>
                <a:srgbClr val="002060"/>
              </a:buClr>
              <a:buSzPct val="120000"/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</a:rPr>
              <a:t>Technical support </a:t>
            </a:r>
            <a:endParaRPr lang="en-US" sz="1400" dirty="0" smtClean="0">
              <a:latin typeface="Calibri" pitchFamily="34" charset="0"/>
            </a:endParaRPr>
          </a:p>
          <a:p>
            <a:pPr marL="285750" lvl="0" indent="-285750">
              <a:lnSpc>
                <a:spcPts val="1900"/>
              </a:lnSpc>
              <a:buClr>
                <a:srgbClr val="002060"/>
              </a:buClr>
              <a:buSzPct val="120000"/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Support </a:t>
            </a:r>
            <a:r>
              <a:rPr lang="en-US" sz="1400" dirty="0">
                <a:latin typeface="Calibri" pitchFamily="34" charset="0"/>
              </a:rPr>
              <a:t>for all financial </a:t>
            </a:r>
            <a:r>
              <a:rPr lang="en-US" sz="1400" dirty="0" smtClean="0">
                <a:latin typeface="Calibri" pitchFamily="34" charset="0"/>
              </a:rPr>
              <a:t>calculations </a:t>
            </a:r>
            <a:r>
              <a:rPr lang="en-US" sz="1400" dirty="0">
                <a:latin typeface="Calibri" pitchFamily="34" charset="0"/>
              </a:rPr>
              <a:t>and assumptions used in the model </a:t>
            </a:r>
            <a:endParaRPr lang="en-US" sz="1400" dirty="0" smtClean="0">
              <a:latin typeface="Calibri" pitchFamily="34" charset="0"/>
            </a:endParaRPr>
          </a:p>
          <a:p>
            <a:pPr marL="285750" lvl="0" indent="-285750">
              <a:lnSpc>
                <a:spcPts val="1900"/>
              </a:lnSpc>
              <a:buClr>
                <a:srgbClr val="002060"/>
              </a:buClr>
              <a:buSzPct val="120000"/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Training </a:t>
            </a:r>
            <a:r>
              <a:rPr lang="en-US" sz="1400" dirty="0">
                <a:latin typeface="Calibri" pitchFamily="34" charset="0"/>
              </a:rPr>
              <a:t>for the instructor and administrator manual if used </a:t>
            </a:r>
            <a:endParaRPr lang="en-US" sz="1400" dirty="0" smtClean="0">
              <a:latin typeface="Calibri" pitchFamily="34" charset="0"/>
            </a:endParaRPr>
          </a:p>
          <a:p>
            <a:pPr marL="285750" lvl="0" indent="-285750">
              <a:lnSpc>
                <a:spcPts val="1900"/>
              </a:lnSpc>
              <a:buClr>
                <a:srgbClr val="002060"/>
              </a:buClr>
              <a:buSzPct val="120000"/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Help with the students’ questions, if needed</a:t>
            </a:r>
          </a:p>
          <a:p>
            <a:pPr marL="285750" lvl="0" indent="-285750">
              <a:lnSpc>
                <a:spcPts val="1900"/>
              </a:lnSpc>
              <a:buClr>
                <a:srgbClr val="002060"/>
              </a:buClr>
              <a:buSzPct val="120000"/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</a:rPr>
              <a:t>R</a:t>
            </a:r>
            <a:r>
              <a:rPr lang="en-US" sz="1400" dirty="0" smtClean="0">
                <a:latin typeface="Calibri" pitchFamily="34" charset="0"/>
              </a:rPr>
              <a:t>ecommendations </a:t>
            </a:r>
            <a:r>
              <a:rPr lang="en-US" sz="1400" dirty="0">
                <a:latin typeface="Calibri" pitchFamily="34" charset="0"/>
              </a:rPr>
              <a:t>and best practices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306105" y="4806601"/>
            <a:ext cx="4762219" cy="1387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900"/>
              </a:lnSpc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Class Instructor or Tower46 team:</a:t>
            </a:r>
          </a:p>
          <a:p>
            <a:pPr marL="285750" lvl="0" indent="-285750">
              <a:lnSpc>
                <a:spcPts val="19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</a:rPr>
              <a:t>Administer the simulation process </a:t>
            </a:r>
            <a:endParaRPr lang="en-US" sz="1400" dirty="0" smtClean="0">
              <a:latin typeface="Calibri" pitchFamily="34" charset="0"/>
            </a:endParaRPr>
          </a:p>
          <a:p>
            <a:pPr marL="285750" lvl="0" indent="-285750">
              <a:lnSpc>
                <a:spcPts val="1900"/>
              </a:lnSpc>
              <a:buClr>
                <a:schemeClr val="tx1">
                  <a:lumMod val="65000"/>
                  <a:lumOff val="3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Create </a:t>
            </a:r>
            <a:r>
              <a:rPr lang="en-US" sz="1400" dirty="0">
                <a:latin typeface="Calibri" pitchFamily="34" charset="0"/>
              </a:rPr>
              <a:t>scenario for the simulation and the supporting market </a:t>
            </a:r>
            <a:r>
              <a:rPr lang="en-US" sz="1400" dirty="0" smtClean="0">
                <a:latin typeface="Calibri" pitchFamily="34" charset="0"/>
              </a:rPr>
              <a:t>commentaries</a:t>
            </a:r>
          </a:p>
          <a:p>
            <a:pPr marL="285750" lvl="0" indent="-285750">
              <a:lnSpc>
                <a:spcPts val="1900"/>
              </a:lnSpc>
              <a:buClr>
                <a:schemeClr val="tx1">
                  <a:lumMod val="65000"/>
                  <a:lumOff val="3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Interpretation </a:t>
            </a:r>
            <a:r>
              <a:rPr lang="en-US" sz="1400" dirty="0">
                <a:latin typeface="Calibri" pitchFamily="34" charset="0"/>
              </a:rPr>
              <a:t>of each period results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5492" y="5272440"/>
            <a:ext cx="1391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Instructor’s choice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730030" y="5406856"/>
            <a:ext cx="307240" cy="211229"/>
          </a:xfrm>
          <a:prstGeom prst="rightArrow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0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936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Logistics and other details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4324069" y="6492874"/>
            <a:ext cx="495863" cy="365125"/>
          </a:xfrm>
          <a:prstGeom prst="rect">
            <a:avLst/>
          </a:prstGeom>
        </p:spPr>
        <p:txBody>
          <a:bodyPr/>
          <a:lstStyle/>
          <a:p>
            <a:fld id="{99921478-9A63-450E-8942-C240FE31B1C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38740" y="1463520"/>
            <a:ext cx="7488975" cy="5383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400" b="1" u="sng" dirty="0" smtClean="0">
                <a:solidFill>
                  <a:srgbClr val="002060"/>
                </a:solidFill>
                <a:latin typeface="Calibri" pitchFamily="34" charset="0"/>
              </a:rPr>
              <a:t>Possible </a:t>
            </a:r>
            <a:r>
              <a:rPr lang="en-US" sz="1400" b="1" u="sng" dirty="0">
                <a:solidFill>
                  <a:srgbClr val="002060"/>
                </a:solidFill>
                <a:latin typeface="Calibri" pitchFamily="34" charset="0"/>
              </a:rPr>
              <a:t>game formats:</a:t>
            </a:r>
            <a:endParaRPr lang="en-US" sz="1400" b="1" dirty="0">
              <a:solidFill>
                <a:srgbClr val="002060"/>
              </a:solidFill>
              <a:latin typeface="Calibri" pitchFamily="34" charset="0"/>
            </a:endParaRPr>
          </a:p>
          <a:p>
            <a:pPr marL="285750" indent="-285750">
              <a:lnSpc>
                <a:spcPts val="1700"/>
              </a:lnSpc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Semester-long </a:t>
            </a:r>
            <a:r>
              <a:rPr lang="en-US" sz="1400" dirty="0">
                <a:latin typeface="Calibri" pitchFamily="34" charset="0"/>
              </a:rPr>
              <a:t>course with decisions due </a:t>
            </a:r>
            <a:r>
              <a:rPr lang="en-US" sz="1400" dirty="0" smtClean="0">
                <a:latin typeface="Calibri" pitchFamily="34" charset="0"/>
              </a:rPr>
              <a:t>weekly </a:t>
            </a:r>
          </a:p>
          <a:p>
            <a:pPr marL="285750" lvl="0" indent="-285750">
              <a:lnSpc>
                <a:spcPts val="1700"/>
              </a:lnSpc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Intense </a:t>
            </a:r>
            <a:r>
              <a:rPr lang="en-US" sz="1400" dirty="0">
                <a:latin typeface="Calibri" pitchFamily="34" charset="0"/>
              </a:rPr>
              <a:t>short course with </a:t>
            </a:r>
            <a:r>
              <a:rPr lang="en-US" sz="1400" dirty="0" smtClean="0">
                <a:latin typeface="Calibri" pitchFamily="34" charset="0"/>
              </a:rPr>
              <a:t>decisions </a:t>
            </a:r>
            <a:r>
              <a:rPr lang="en-US" sz="1400" dirty="0">
                <a:latin typeface="Calibri" pitchFamily="34" charset="0"/>
              </a:rPr>
              <a:t>taken each day </a:t>
            </a:r>
            <a:r>
              <a:rPr lang="en-US" sz="1400" dirty="0" smtClean="0">
                <a:latin typeface="Calibri" pitchFamily="34" charset="0"/>
              </a:rPr>
              <a:t>(usually for executive education)</a:t>
            </a:r>
            <a:endParaRPr lang="en-US" sz="1400" dirty="0">
              <a:latin typeface="Calibri" pitchFamily="34" charset="0"/>
            </a:endParaRPr>
          </a:p>
          <a:p>
            <a:pPr lvl="0">
              <a:lnSpc>
                <a:spcPts val="1700"/>
              </a:lnSpc>
            </a:pPr>
            <a:r>
              <a:rPr lang="en-US" sz="1400" dirty="0">
                <a:latin typeface="Calibri" pitchFamily="34" charset="0"/>
              </a:rPr>
              <a:t> </a:t>
            </a:r>
          </a:p>
          <a:p>
            <a:pPr>
              <a:lnSpc>
                <a:spcPts val="1700"/>
              </a:lnSpc>
            </a:pPr>
            <a:r>
              <a:rPr lang="en-US" sz="1400" b="1" u="sng" dirty="0">
                <a:solidFill>
                  <a:srgbClr val="002060"/>
                </a:solidFill>
                <a:latin typeface="Calibri" pitchFamily="34" charset="0"/>
              </a:rPr>
              <a:t>Teams and users </a:t>
            </a:r>
            <a:r>
              <a:rPr lang="en-US" sz="1400" dirty="0">
                <a:latin typeface="Calibri" pitchFamily="34" charset="0"/>
              </a:rPr>
              <a:t>- no fixed requirement for the number of teams </a:t>
            </a:r>
            <a:r>
              <a:rPr lang="en-US" sz="1400" dirty="0" smtClean="0">
                <a:latin typeface="Calibri" pitchFamily="34" charset="0"/>
              </a:rPr>
              <a:t>or </a:t>
            </a:r>
            <a:r>
              <a:rPr lang="en-US" sz="1400" dirty="0">
                <a:latin typeface="Calibri" pitchFamily="34" charset="0"/>
              </a:rPr>
              <a:t>team members. 3 to </a:t>
            </a:r>
            <a:r>
              <a:rPr lang="en-US" sz="1400" dirty="0" smtClean="0">
                <a:latin typeface="Calibri" pitchFamily="34" charset="0"/>
              </a:rPr>
              <a:t>5-member </a:t>
            </a:r>
            <a:r>
              <a:rPr lang="en-US" sz="1400" dirty="0">
                <a:latin typeface="Calibri" pitchFamily="34" charset="0"/>
              </a:rPr>
              <a:t>teams offer good balance between work load and efficiency and 5 to 10 teams provide the best competitive environment.</a:t>
            </a:r>
          </a:p>
          <a:p>
            <a:pPr>
              <a:lnSpc>
                <a:spcPts val="1700"/>
              </a:lnSpc>
            </a:pPr>
            <a:r>
              <a:rPr lang="en-US" sz="1400" dirty="0">
                <a:latin typeface="Calibri" pitchFamily="34" charset="0"/>
              </a:rPr>
              <a:t> </a:t>
            </a:r>
          </a:p>
          <a:p>
            <a:pPr>
              <a:lnSpc>
                <a:spcPts val="1700"/>
              </a:lnSpc>
            </a:pPr>
            <a:r>
              <a:rPr lang="en-US" sz="1400" b="1" u="sng" dirty="0">
                <a:solidFill>
                  <a:srgbClr val="002060"/>
                </a:solidFill>
                <a:latin typeface="Calibri" pitchFamily="34" charset="0"/>
              </a:rPr>
              <a:t>Length</a:t>
            </a:r>
            <a:r>
              <a:rPr lang="en-US" sz="1400" dirty="0">
                <a:latin typeface="Calibri" pitchFamily="34" charset="0"/>
              </a:rPr>
              <a:t> – the simulation could continue between three and 20 periods, ideal results are achieved </a:t>
            </a:r>
            <a:r>
              <a:rPr lang="en-US" sz="1400" dirty="0" smtClean="0">
                <a:latin typeface="Calibri" pitchFamily="34" charset="0"/>
              </a:rPr>
              <a:t>between 5 </a:t>
            </a:r>
            <a:r>
              <a:rPr lang="en-US" sz="1400" dirty="0">
                <a:latin typeface="Calibri" pitchFamily="34" charset="0"/>
              </a:rPr>
              <a:t>and 8 periods. </a:t>
            </a:r>
          </a:p>
          <a:p>
            <a:pPr>
              <a:lnSpc>
                <a:spcPts val="1700"/>
              </a:lnSpc>
            </a:pPr>
            <a:r>
              <a:rPr lang="en-US" sz="1400" dirty="0">
                <a:latin typeface="Calibri" pitchFamily="34" charset="0"/>
              </a:rPr>
              <a:t> </a:t>
            </a:r>
          </a:p>
          <a:p>
            <a:pPr>
              <a:lnSpc>
                <a:spcPts val="1700"/>
              </a:lnSpc>
            </a:pPr>
            <a:r>
              <a:rPr lang="en-US" sz="1400" b="1" u="sng" dirty="0">
                <a:solidFill>
                  <a:srgbClr val="002060"/>
                </a:solidFill>
                <a:latin typeface="Calibri" pitchFamily="34" charset="0"/>
              </a:rPr>
              <a:t>Location</a:t>
            </a:r>
            <a:r>
              <a:rPr lang="en-US" sz="1400" dirty="0">
                <a:latin typeface="Calibri" pitchFamily="34" charset="0"/>
              </a:rPr>
              <a:t> - the learning experience is most effective when teams discuss their decisions and results together, but they do not need to be physically at the same location and could work remotely. </a:t>
            </a:r>
          </a:p>
          <a:p>
            <a:pPr>
              <a:lnSpc>
                <a:spcPts val="1700"/>
              </a:lnSpc>
            </a:pPr>
            <a:endParaRPr lang="en-US" sz="1400" b="1" u="sng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lnSpc>
                <a:spcPts val="1700"/>
              </a:lnSpc>
            </a:pPr>
            <a:r>
              <a:rPr lang="en-US" sz="1400" b="1" u="sng" dirty="0" smtClean="0">
                <a:solidFill>
                  <a:srgbClr val="002060"/>
                </a:solidFill>
                <a:latin typeface="Calibri" pitchFamily="34" charset="0"/>
              </a:rPr>
              <a:t>Administration </a:t>
            </a:r>
            <a:r>
              <a:rPr lang="en-US" sz="1400" dirty="0">
                <a:latin typeface="Calibri" pitchFamily="34" charset="0"/>
              </a:rPr>
              <a:t>– </a:t>
            </a:r>
            <a:r>
              <a:rPr lang="en-US" sz="1400" dirty="0" smtClean="0">
                <a:latin typeface="Calibri" pitchFamily="34" charset="0"/>
              </a:rPr>
              <a:t>could </a:t>
            </a:r>
            <a:r>
              <a:rPr lang="en-US" sz="1400" dirty="0">
                <a:latin typeface="Calibri" pitchFamily="34" charset="0"/>
              </a:rPr>
              <a:t>be administered </a:t>
            </a:r>
            <a:r>
              <a:rPr lang="en-US" sz="1400" dirty="0" smtClean="0">
                <a:latin typeface="Calibri" pitchFamily="34" charset="0"/>
              </a:rPr>
              <a:t>by the course instructor </a:t>
            </a:r>
            <a:r>
              <a:rPr lang="en-US" sz="1400" dirty="0">
                <a:latin typeface="Calibri" pitchFamily="34" charset="0"/>
              </a:rPr>
              <a:t>(brief training would be needed) or remotely by Tower46 member. </a:t>
            </a:r>
            <a:r>
              <a:rPr lang="en-US" sz="1400" dirty="0" smtClean="0">
                <a:latin typeface="Calibri" pitchFamily="34" charset="0"/>
              </a:rPr>
              <a:t>In all cases – interpretation of the results and help with any questions from the users will be  provided by the Tower46 team. No specific technology requirements. </a:t>
            </a:r>
          </a:p>
          <a:p>
            <a:pPr>
              <a:lnSpc>
                <a:spcPts val="1700"/>
              </a:lnSpc>
            </a:pPr>
            <a:endParaRPr lang="en-US" sz="1400" dirty="0">
              <a:latin typeface="Calibri" pitchFamily="34" charset="0"/>
            </a:endParaRPr>
          </a:p>
          <a:p>
            <a:pPr>
              <a:lnSpc>
                <a:spcPts val="1700"/>
              </a:lnSpc>
            </a:pPr>
            <a:r>
              <a:rPr lang="en-US" sz="1400" b="1" u="sng" dirty="0">
                <a:solidFill>
                  <a:srgbClr val="002060"/>
                </a:solidFill>
                <a:latin typeface="Calibri" pitchFamily="34" charset="0"/>
              </a:rPr>
              <a:t>Documentation:</a:t>
            </a:r>
          </a:p>
          <a:p>
            <a:pPr marL="285750" lvl="0" indent="-285750">
              <a:lnSpc>
                <a:spcPts val="1700"/>
              </a:lnSpc>
              <a:buFont typeface="Arial" pitchFamily="34" charset="0"/>
              <a:buChar char="•"/>
            </a:pPr>
            <a:r>
              <a:rPr lang="en-US" sz="1400" dirty="0">
                <a:latin typeface="Calibri" pitchFamily="34" charset="0"/>
              </a:rPr>
              <a:t>Manual for the users with all details to play the game; no additional training required </a:t>
            </a:r>
            <a:endParaRPr lang="en-US" sz="1400" dirty="0" smtClean="0">
              <a:latin typeface="Calibri" pitchFamily="34" charset="0"/>
            </a:endParaRPr>
          </a:p>
          <a:p>
            <a:pPr marL="285750" lvl="0" indent="-285750">
              <a:lnSpc>
                <a:spcPts val="1700"/>
              </a:lnSpc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Manual </a:t>
            </a:r>
            <a:r>
              <a:rPr lang="en-US" sz="1400" dirty="0">
                <a:latin typeface="Calibri" pitchFamily="34" charset="0"/>
              </a:rPr>
              <a:t>for the Administrator, if needed </a:t>
            </a:r>
            <a:endParaRPr lang="en-US" sz="1400" dirty="0" smtClean="0">
              <a:latin typeface="Calibri" pitchFamily="34" charset="0"/>
            </a:endParaRPr>
          </a:p>
          <a:p>
            <a:pPr marL="285750" lvl="0" indent="-285750">
              <a:lnSpc>
                <a:spcPts val="1700"/>
              </a:lnSpc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Ready </a:t>
            </a:r>
            <a:r>
              <a:rPr lang="en-US" sz="1400" dirty="0">
                <a:latin typeface="Calibri" pitchFamily="34" charset="0"/>
              </a:rPr>
              <a:t>to use market scenarios with economic commentary packages; customization of the scenarios is an option</a:t>
            </a:r>
          </a:p>
          <a:p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616286" y="1470345"/>
            <a:ext cx="268834" cy="364892"/>
          </a:xfrm>
          <a:prstGeom prst="rightArrow">
            <a:avLst/>
          </a:prstGeom>
          <a:solidFill>
            <a:srgbClr val="002060"/>
          </a:solidFill>
          <a:ln w="3175">
            <a:noFill/>
          </a:ln>
          <a:scene3d>
            <a:camera prst="orthographicFront"/>
            <a:lightRig rig="threePt" dir="t"/>
          </a:scene3d>
          <a:sp3d>
            <a:bevelT w="38100" h="38100"/>
            <a:bevelB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40000" lnSpcReduction="20000"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16285" y="3198570"/>
            <a:ext cx="268834" cy="364892"/>
          </a:xfrm>
          <a:prstGeom prst="rightArrow">
            <a:avLst/>
          </a:prstGeom>
          <a:solidFill>
            <a:srgbClr val="002060"/>
          </a:solidFill>
          <a:ln w="3175">
            <a:noFill/>
          </a:ln>
          <a:scene3d>
            <a:camera prst="orthographicFront"/>
            <a:lightRig rig="threePt" dir="t"/>
          </a:scene3d>
          <a:sp3d>
            <a:bevelT w="38100" h="38100"/>
            <a:bevelB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40000" lnSpcReduction="20000"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616286" y="3851455"/>
            <a:ext cx="268834" cy="364892"/>
          </a:xfrm>
          <a:prstGeom prst="rightArrow">
            <a:avLst/>
          </a:prstGeom>
          <a:solidFill>
            <a:srgbClr val="002060"/>
          </a:solidFill>
          <a:ln w="3175">
            <a:noFill/>
          </a:ln>
          <a:scene3d>
            <a:camera prst="orthographicFront"/>
            <a:lightRig rig="threePt" dir="t"/>
          </a:scene3d>
          <a:sp3d>
            <a:bevelT w="38100" h="38100"/>
            <a:bevelB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40000" lnSpcReduction="20000"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16286" y="4485093"/>
            <a:ext cx="268834" cy="364892"/>
          </a:xfrm>
          <a:prstGeom prst="rightArrow">
            <a:avLst/>
          </a:prstGeom>
          <a:solidFill>
            <a:srgbClr val="002060"/>
          </a:solidFill>
          <a:ln w="3175">
            <a:noFill/>
          </a:ln>
          <a:scene3d>
            <a:camera prst="orthographicFront"/>
            <a:lightRig rig="threePt" dir="t"/>
          </a:scene3d>
          <a:sp3d>
            <a:bevelT w="38100" h="38100"/>
            <a:bevelB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40000" lnSpcReduction="20000"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616286" y="5349250"/>
            <a:ext cx="268834" cy="364892"/>
          </a:xfrm>
          <a:prstGeom prst="rightArrow">
            <a:avLst/>
          </a:prstGeom>
          <a:solidFill>
            <a:srgbClr val="002060"/>
          </a:solidFill>
          <a:ln w="3175">
            <a:noFill/>
          </a:ln>
          <a:scene3d>
            <a:camera prst="orthographicFront"/>
            <a:lightRig rig="threePt" dir="t"/>
          </a:scene3d>
          <a:sp3d>
            <a:bevelT w="38100" h="38100"/>
            <a:bevelB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40000" lnSpcReduction="20000"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16285" y="2334413"/>
            <a:ext cx="268834" cy="364892"/>
          </a:xfrm>
          <a:prstGeom prst="rightArrow">
            <a:avLst/>
          </a:prstGeom>
          <a:solidFill>
            <a:srgbClr val="002060"/>
          </a:solidFill>
          <a:ln w="3175">
            <a:noFill/>
          </a:ln>
          <a:scene3d>
            <a:camera prst="orthographicFront"/>
            <a:lightRig rig="threePt" dir="t"/>
          </a:scene3d>
          <a:sp3d>
            <a:bevelT w="38100" h="38100"/>
            <a:bevelB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40000" lnSpcReduction="20000"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77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Summary - what is the FORAD simulation? 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4324069" y="6492874"/>
            <a:ext cx="495863" cy="365125"/>
          </a:xfrm>
          <a:prstGeom prst="rect">
            <a:avLst/>
          </a:prstGeom>
        </p:spPr>
        <p:txBody>
          <a:bodyPr/>
          <a:lstStyle/>
          <a:p>
            <a:fld id="{99921478-9A63-450E-8942-C240FE31B1C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6285" y="1746252"/>
            <a:ext cx="7757810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400" dirty="0">
                <a:latin typeface="Calibri" pitchFamily="34" charset="0"/>
              </a:rPr>
              <a:t>The </a:t>
            </a:r>
            <a:r>
              <a:rPr lang="en-US" sz="1400" b="1" dirty="0">
                <a:solidFill>
                  <a:srgbClr val="800000"/>
                </a:solidFill>
                <a:latin typeface="Calibri" pitchFamily="34" charset="0"/>
              </a:rPr>
              <a:t>FORAD 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</a:rPr>
              <a:t>BUSINESS FINANCE SIMULATION </a:t>
            </a:r>
            <a:r>
              <a:rPr lang="en-US" sz="1400" dirty="0" smtClean="0">
                <a:latin typeface="Calibri" pitchFamily="34" charset="0"/>
              </a:rPr>
              <a:t>is </a:t>
            </a:r>
            <a:r>
              <a:rPr lang="en-US" sz="1400" dirty="0">
                <a:latin typeface="Calibri" pitchFamily="34" charset="0"/>
              </a:rPr>
              <a:t>a computer based game designed to help the students, usually in teams of 3 to 6, understand what it takes to manage the financial and operational challenges of a multinational corporation. </a:t>
            </a:r>
            <a:r>
              <a:rPr lang="en-US" sz="1400" dirty="0" smtClean="0">
                <a:latin typeface="Calibri" pitchFamily="34" charset="0"/>
              </a:rPr>
              <a:t>The </a:t>
            </a:r>
            <a:r>
              <a:rPr lang="en-US" sz="1400" dirty="0">
                <a:latin typeface="Calibri" pitchFamily="34" charset="0"/>
              </a:rPr>
              <a:t>company operates in a challenging market environment and competes with the rest of the FORAD companies. </a:t>
            </a:r>
            <a:endParaRPr lang="en-US" sz="1400" dirty="0" smtClean="0">
              <a:latin typeface="Calibri" pitchFamily="34" charset="0"/>
            </a:endParaRPr>
          </a:p>
          <a:p>
            <a:pPr>
              <a:lnSpc>
                <a:spcPts val="1800"/>
              </a:lnSpc>
            </a:pPr>
            <a:endParaRPr lang="en-US" sz="1400" dirty="0">
              <a:latin typeface="Calibri" pitchFamily="34" charset="0"/>
            </a:endParaRPr>
          </a:p>
          <a:p>
            <a:pPr>
              <a:lnSpc>
                <a:spcPts val="1800"/>
              </a:lnSpc>
            </a:pPr>
            <a:r>
              <a:rPr lang="en-US" sz="1400" dirty="0">
                <a:latin typeface="Calibri" pitchFamily="34" charset="0"/>
              </a:rPr>
              <a:t>The management of the company involves  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</a:rPr>
              <a:t>DECISIONS </a:t>
            </a:r>
            <a:r>
              <a:rPr lang="en-US" sz="1400" dirty="0" smtClean="0">
                <a:latin typeface="Calibri" pitchFamily="34" charset="0"/>
              </a:rPr>
              <a:t>in </a:t>
            </a:r>
            <a:r>
              <a:rPr lang="en-US" sz="1400" dirty="0">
                <a:latin typeface="Calibri" pitchFamily="34" charset="0"/>
              </a:rPr>
              <a:t>the areas of forecasting, operations and budgeting, choice of financing options, risk management and international taxation strategies, shareholders’ relationship.  The focus is on corporate finance decisions. </a:t>
            </a:r>
            <a:endParaRPr lang="en-US" sz="1400" dirty="0" smtClean="0">
              <a:latin typeface="Calibri" pitchFamily="34" charset="0"/>
            </a:endParaRPr>
          </a:p>
          <a:p>
            <a:pPr>
              <a:lnSpc>
                <a:spcPts val="1800"/>
              </a:lnSpc>
            </a:pPr>
            <a:endParaRPr lang="en-US" sz="1400" dirty="0">
              <a:latin typeface="Calibri" pitchFamily="34" charset="0"/>
            </a:endParaRPr>
          </a:p>
          <a:p>
            <a:pPr>
              <a:lnSpc>
                <a:spcPts val="1800"/>
              </a:lnSpc>
            </a:pPr>
            <a:r>
              <a:rPr lang="en-US" sz="1400" dirty="0">
                <a:latin typeface="Calibri" pitchFamily="34" charset="0"/>
              </a:rPr>
              <a:t>The </a:t>
            </a:r>
            <a:r>
              <a:rPr lang="en-US" sz="1400" dirty="0" smtClean="0">
                <a:latin typeface="Calibri" pitchFamily="34" charset="0"/>
              </a:rPr>
              <a:t>teams’ 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</a:rPr>
              <a:t>PERFORMANCE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</a:rPr>
              <a:t>is measured by the company’s share price which depends on the earnings per share achieved and a combination of a number of performance measures which include credit rating, success in risk management, effective tax rate, quality of earnings, other. </a:t>
            </a:r>
            <a:endParaRPr lang="en-US" sz="1400" dirty="0" smtClean="0">
              <a:latin typeface="Calibri" pitchFamily="34" charset="0"/>
            </a:endParaRPr>
          </a:p>
          <a:p>
            <a:pPr>
              <a:lnSpc>
                <a:spcPts val="1800"/>
              </a:lnSpc>
            </a:pPr>
            <a:endParaRPr lang="en-US" sz="1400" dirty="0">
              <a:latin typeface="Calibri" pitchFamily="34" charset="0"/>
            </a:endParaRPr>
          </a:p>
          <a:p>
            <a:pPr>
              <a:lnSpc>
                <a:spcPts val="1800"/>
              </a:lnSpc>
            </a:pPr>
            <a:r>
              <a:rPr lang="en-US" sz="1400" dirty="0" smtClean="0">
                <a:latin typeface="Calibri" pitchFamily="34" charset="0"/>
              </a:rPr>
              <a:t>The performance depends on the users’ ability to understand  the key corporate finance concepts and apply those lessons in managing a complex organization in competitive and unpredictable 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</a:rPr>
              <a:t>MARKET ENVIRONMENT</a:t>
            </a:r>
            <a:r>
              <a:rPr lang="en-US" sz="1400" dirty="0" smtClean="0">
                <a:latin typeface="Calibri" pitchFamily="34" charset="0"/>
              </a:rPr>
              <a:t> – subject to the simulation</a:t>
            </a:r>
          </a:p>
          <a:p>
            <a:pPr>
              <a:lnSpc>
                <a:spcPts val="1800"/>
              </a:lnSpc>
            </a:pPr>
            <a:endParaRPr lang="en-US" sz="1400" dirty="0">
              <a:latin typeface="Calibri" pitchFamily="34" charset="0"/>
            </a:endParaRPr>
          </a:p>
          <a:p>
            <a:pPr>
              <a:lnSpc>
                <a:spcPts val="1800"/>
              </a:lnSpc>
            </a:pPr>
            <a:r>
              <a:rPr lang="en-US" sz="1400" dirty="0">
                <a:latin typeface="Calibri" pitchFamily="34" charset="0"/>
              </a:rPr>
              <a:t>The software provides the users with detailed 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</a:rPr>
              <a:t>REPORTING </a:t>
            </a:r>
            <a:r>
              <a:rPr lang="en-US" sz="1400" dirty="0">
                <a:latin typeface="Calibri" pitchFamily="34" charset="0"/>
              </a:rPr>
              <a:t>and a number of other 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</a:rPr>
              <a:t>DATA TOOLS </a:t>
            </a:r>
            <a:r>
              <a:rPr lang="en-US" sz="1400" dirty="0" smtClean="0">
                <a:latin typeface="Calibri" pitchFamily="34" charset="0"/>
              </a:rPr>
              <a:t>to </a:t>
            </a:r>
            <a:r>
              <a:rPr lang="en-US" sz="1400" dirty="0">
                <a:latin typeface="Calibri" pitchFamily="34" charset="0"/>
              </a:rPr>
              <a:t>help their decisions and review processes.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866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How does this product improve the course? 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4324069" y="6492874"/>
            <a:ext cx="495863" cy="365125"/>
          </a:xfrm>
          <a:prstGeom prst="rect">
            <a:avLst/>
          </a:prstGeom>
        </p:spPr>
        <p:txBody>
          <a:bodyPr/>
          <a:lstStyle/>
          <a:p>
            <a:fld id="{99921478-9A63-450E-8942-C240FE31B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53220" y="2180493"/>
            <a:ext cx="69129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1800"/>
              </a:lnSpc>
              <a:buClr>
                <a:srgbClr val="800000"/>
              </a:buClr>
            </a:pPr>
            <a:r>
              <a:rPr lang="en-US" sz="1400" dirty="0">
                <a:latin typeface="Calibri" pitchFamily="34" charset="0"/>
              </a:rPr>
              <a:t>The simulation </a:t>
            </a:r>
            <a:r>
              <a:rPr lang="en-US" sz="1400" dirty="0" smtClean="0">
                <a:latin typeface="Calibri" pitchFamily="34" charset="0"/>
              </a:rPr>
              <a:t>presents multiple </a:t>
            </a:r>
            <a:r>
              <a:rPr lang="en-US" sz="1400" dirty="0">
                <a:latin typeface="Calibri" pitchFamily="34" charset="0"/>
              </a:rPr>
              <a:t>key finance concepts (capital structure, capital </a:t>
            </a:r>
            <a:r>
              <a:rPr lang="en-US" sz="1400" dirty="0" smtClean="0">
                <a:latin typeface="Calibri" pitchFamily="34" charset="0"/>
              </a:rPr>
              <a:t>costs efficiency, </a:t>
            </a:r>
            <a:r>
              <a:rPr lang="en-US" sz="1400" dirty="0">
                <a:latin typeface="Calibri" pitchFamily="34" charset="0"/>
              </a:rPr>
              <a:t>operating analysis, capital budgeting, valuation are just </a:t>
            </a:r>
            <a:r>
              <a:rPr lang="en-US" sz="1400" dirty="0" smtClean="0">
                <a:latin typeface="Calibri" pitchFamily="34" charset="0"/>
              </a:rPr>
              <a:t>examples) </a:t>
            </a:r>
            <a:r>
              <a:rPr lang="en-US" sz="1400" dirty="0">
                <a:latin typeface="Calibri" pitchFamily="34" charset="0"/>
              </a:rPr>
              <a:t>and therefore is suitable for a wide range of traditional finance </a:t>
            </a:r>
            <a:r>
              <a:rPr lang="en-US" sz="1400" dirty="0" smtClean="0">
                <a:latin typeface="Calibri" pitchFamily="34" charset="0"/>
              </a:rPr>
              <a:t>courses.</a:t>
            </a:r>
          </a:p>
          <a:p>
            <a:pPr lvl="0">
              <a:lnSpc>
                <a:spcPts val="1800"/>
              </a:lnSpc>
              <a:buClr>
                <a:srgbClr val="800000"/>
              </a:buClr>
            </a:pPr>
            <a:endParaRPr lang="en-US" sz="1400" dirty="0" smtClean="0">
              <a:latin typeface="Calibri" pitchFamily="34" charset="0"/>
            </a:endParaRPr>
          </a:p>
          <a:p>
            <a:pPr lvl="0">
              <a:lnSpc>
                <a:spcPts val="1800"/>
              </a:lnSpc>
              <a:buClr>
                <a:srgbClr val="800000"/>
              </a:buClr>
            </a:pPr>
            <a:r>
              <a:rPr lang="en-US" sz="1400" dirty="0" smtClean="0">
                <a:latin typeface="Calibri" pitchFamily="34" charset="0"/>
              </a:rPr>
              <a:t>Regardless </a:t>
            </a:r>
            <a:r>
              <a:rPr lang="en-US" sz="1400" dirty="0">
                <a:latin typeface="Calibri" pitchFamily="34" charset="0"/>
              </a:rPr>
              <a:t>of the course focus, it allows the users to also see “the big picture” about managing multinational corporation and </a:t>
            </a:r>
            <a:r>
              <a:rPr lang="en-US" sz="1400" dirty="0" smtClean="0">
                <a:latin typeface="Calibri" pitchFamily="34" charset="0"/>
              </a:rPr>
              <a:t>examine how </a:t>
            </a:r>
            <a:r>
              <a:rPr lang="en-US" sz="1400" dirty="0">
                <a:latin typeface="Calibri" pitchFamily="34" charset="0"/>
              </a:rPr>
              <a:t>certain decisions affect </a:t>
            </a:r>
            <a:r>
              <a:rPr lang="en-US" sz="1400" dirty="0" smtClean="0">
                <a:latin typeface="Calibri" pitchFamily="34" charset="0"/>
              </a:rPr>
              <a:t>multiple areas </a:t>
            </a:r>
            <a:r>
              <a:rPr lang="en-US" sz="1400" dirty="0">
                <a:latin typeface="Calibri" pitchFamily="34" charset="0"/>
              </a:rPr>
              <a:t>of the </a:t>
            </a:r>
            <a:r>
              <a:rPr lang="en-US" sz="1400" dirty="0" smtClean="0">
                <a:latin typeface="Calibri" pitchFamily="34" charset="0"/>
              </a:rPr>
              <a:t>company.</a:t>
            </a:r>
          </a:p>
          <a:p>
            <a:pPr lvl="0">
              <a:lnSpc>
                <a:spcPts val="1800"/>
              </a:lnSpc>
              <a:buClr>
                <a:srgbClr val="800000"/>
              </a:buClr>
            </a:pPr>
            <a:endParaRPr lang="en-US" sz="1400" dirty="0" smtClean="0">
              <a:latin typeface="Calibri" pitchFamily="34" charset="0"/>
            </a:endParaRPr>
          </a:p>
          <a:p>
            <a:pPr lvl="0">
              <a:lnSpc>
                <a:spcPts val="1800"/>
              </a:lnSpc>
              <a:buClr>
                <a:srgbClr val="800000"/>
              </a:buClr>
            </a:pPr>
            <a:r>
              <a:rPr lang="en-US" sz="1400" dirty="0" smtClean="0">
                <a:latin typeface="Calibri" pitchFamily="34" charset="0"/>
              </a:rPr>
              <a:t>It </a:t>
            </a:r>
            <a:r>
              <a:rPr lang="en-US" sz="1400" dirty="0">
                <a:latin typeface="Calibri" pitchFamily="34" charset="0"/>
              </a:rPr>
              <a:t>challenges the users to </a:t>
            </a:r>
            <a:r>
              <a:rPr lang="en-US" sz="1400" dirty="0" smtClean="0">
                <a:latin typeface="Calibri" pitchFamily="34" charset="0"/>
              </a:rPr>
              <a:t>address variety </a:t>
            </a:r>
            <a:r>
              <a:rPr lang="en-US" sz="1400" dirty="0">
                <a:latin typeface="Calibri" pitchFamily="34" charset="0"/>
              </a:rPr>
              <a:t>of trade-offs </a:t>
            </a:r>
            <a:r>
              <a:rPr lang="en-US" sz="1400" dirty="0" smtClean="0">
                <a:latin typeface="Calibri" pitchFamily="34" charset="0"/>
              </a:rPr>
              <a:t>– equity </a:t>
            </a:r>
            <a:r>
              <a:rPr lang="en-US" sz="1400" dirty="0" err="1" smtClean="0">
                <a:latin typeface="Calibri" pitchFamily="34" charset="0"/>
              </a:rPr>
              <a:t>vs</a:t>
            </a:r>
            <a:r>
              <a:rPr lang="en-US" sz="1400" dirty="0" smtClean="0">
                <a:latin typeface="Calibri" pitchFamily="34" charset="0"/>
              </a:rPr>
              <a:t> debt financing; ST </a:t>
            </a:r>
            <a:r>
              <a:rPr lang="en-US" sz="1400" dirty="0" err="1" smtClean="0">
                <a:latin typeface="Calibri" pitchFamily="34" charset="0"/>
              </a:rPr>
              <a:t>vs</a:t>
            </a:r>
            <a:r>
              <a:rPr lang="en-US" sz="1400" dirty="0" smtClean="0">
                <a:latin typeface="Calibri" pitchFamily="34" charset="0"/>
              </a:rPr>
              <a:t> LT debt; conservative versus aggressive risk management are just a few of many.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3220" y="4785881"/>
            <a:ext cx="6747769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1800"/>
              </a:lnSpc>
              <a:buClr>
                <a:srgbClr val="003300"/>
              </a:buClr>
            </a:pPr>
            <a:r>
              <a:rPr lang="en-US" sz="1400" dirty="0" smtClean="0">
                <a:latin typeface="Calibri" pitchFamily="34" charset="0"/>
              </a:rPr>
              <a:t>The game </a:t>
            </a:r>
            <a:r>
              <a:rPr lang="en-US" sz="1400" dirty="0">
                <a:latin typeface="Calibri" pitchFamily="34" charset="0"/>
              </a:rPr>
              <a:t>format replicates the real world and adds another layer of complexity to the learning experience – unpredictability of the market and the competitors’ </a:t>
            </a:r>
            <a:r>
              <a:rPr lang="en-US" sz="1400" dirty="0" smtClean="0">
                <a:latin typeface="Calibri" pitchFamily="34" charset="0"/>
              </a:rPr>
              <a:t>behavior. </a:t>
            </a:r>
          </a:p>
          <a:p>
            <a:pPr lvl="0">
              <a:lnSpc>
                <a:spcPts val="1800"/>
              </a:lnSpc>
              <a:buClr>
                <a:srgbClr val="003300"/>
              </a:buClr>
            </a:pPr>
            <a:endParaRPr lang="en-US" sz="1400" dirty="0" smtClean="0">
              <a:latin typeface="Calibri" pitchFamily="34" charset="0"/>
            </a:endParaRPr>
          </a:p>
          <a:p>
            <a:pPr lvl="0">
              <a:lnSpc>
                <a:spcPts val="1800"/>
              </a:lnSpc>
              <a:buClr>
                <a:srgbClr val="003300"/>
              </a:buClr>
            </a:pPr>
            <a:r>
              <a:rPr lang="en-US" sz="1400" dirty="0" smtClean="0">
                <a:latin typeface="Calibri" pitchFamily="34" charset="0"/>
              </a:rPr>
              <a:t>It </a:t>
            </a:r>
            <a:r>
              <a:rPr lang="en-US" sz="1400" dirty="0">
                <a:latin typeface="Calibri" pitchFamily="34" charset="0"/>
              </a:rPr>
              <a:t>gives the users the chance to experiment </a:t>
            </a:r>
            <a:r>
              <a:rPr lang="en-US" sz="1400" dirty="0" smtClean="0">
                <a:latin typeface="Calibri" pitchFamily="34" charset="0"/>
              </a:rPr>
              <a:t>with their decisions and try unlimited number of combinations and iterations  to test the lessons learned in the classroom. </a:t>
            </a:r>
            <a:endParaRPr lang="en-US" sz="1400" dirty="0"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3095" y="2200040"/>
            <a:ext cx="499265" cy="2247037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3096" y="2238445"/>
            <a:ext cx="499264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W</a:t>
            </a:r>
          </a:p>
          <a:p>
            <a:pPr algn="ctr">
              <a:lnSpc>
                <a:spcPts val="4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H</a:t>
            </a:r>
          </a:p>
          <a:p>
            <a:pPr algn="ctr">
              <a:lnSpc>
                <a:spcPts val="4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A</a:t>
            </a:r>
          </a:p>
          <a:p>
            <a:pPr algn="ctr">
              <a:lnSpc>
                <a:spcPts val="4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T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1345980" y="2392065"/>
            <a:ext cx="230430" cy="345645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93094" y="4639753"/>
            <a:ext cx="499265" cy="1541701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93095" y="4581150"/>
            <a:ext cx="4992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H</a:t>
            </a:r>
            <a:endParaRPr lang="en-US" sz="28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ts val="4000"/>
              </a:lnSpc>
            </a:pPr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O</a:t>
            </a:r>
            <a:endParaRPr lang="en-US" sz="28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ts val="4000"/>
              </a:lnSpc>
            </a:pPr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W</a:t>
            </a:r>
            <a:endParaRPr lang="en-US" sz="28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384385" y="4926795"/>
            <a:ext cx="230430" cy="345645"/>
          </a:xfrm>
          <a:prstGeom prst="rightArrow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54690" y="1508750"/>
            <a:ext cx="8026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The FORAD simulation makes the course more effective by teaching important lessons , further enhanced by the way the learning is delivered: 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384385" y="5579680"/>
            <a:ext cx="230430" cy="345645"/>
          </a:xfrm>
          <a:prstGeom prst="rightArrow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1358930" y="3310533"/>
            <a:ext cx="230430" cy="345645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1383165" y="4101432"/>
            <a:ext cx="230430" cy="345645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4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How does this product help the instructor? 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4324069" y="6492874"/>
            <a:ext cx="495863" cy="365125"/>
          </a:xfrm>
          <a:prstGeom prst="rect">
            <a:avLst/>
          </a:prstGeom>
        </p:spPr>
        <p:txBody>
          <a:bodyPr/>
          <a:lstStyle/>
          <a:p>
            <a:fld id="{99921478-9A63-450E-8942-C240FE31B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Down Arrow Callout 3"/>
          <p:cNvSpPr/>
          <p:nvPr/>
        </p:nvSpPr>
        <p:spPr>
          <a:xfrm>
            <a:off x="654690" y="1700775"/>
            <a:ext cx="7834620" cy="768100"/>
          </a:xfrm>
          <a:prstGeom prst="downArrowCallout">
            <a:avLst>
              <a:gd name="adj1" fmla="val 149221"/>
              <a:gd name="adj2" fmla="val 123341"/>
              <a:gd name="adj3" fmla="val 20095"/>
              <a:gd name="adj4" fmla="val 6605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6715" y="2554769"/>
            <a:ext cx="752738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8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</a:rPr>
              <a:t>The FORAD </a:t>
            </a:r>
            <a:r>
              <a:rPr lang="en-US" sz="1400" dirty="0" smtClean="0">
                <a:latin typeface="Calibri" pitchFamily="34" charset="0"/>
              </a:rPr>
              <a:t>company structure and the simulation performance and results could </a:t>
            </a:r>
            <a:r>
              <a:rPr lang="en-US" sz="1400" dirty="0">
                <a:latin typeface="Calibri" pitchFamily="34" charset="0"/>
              </a:rPr>
              <a:t>be used as </a:t>
            </a:r>
            <a:r>
              <a:rPr lang="en-US" sz="1400" dirty="0" smtClean="0">
                <a:latin typeface="Calibri" pitchFamily="34" charset="0"/>
              </a:rPr>
              <a:t>semester-long </a:t>
            </a:r>
            <a:r>
              <a:rPr lang="en-US" sz="1400" dirty="0">
                <a:latin typeface="Calibri" pitchFamily="34" charset="0"/>
              </a:rPr>
              <a:t>case for class </a:t>
            </a:r>
            <a:r>
              <a:rPr lang="en-US" sz="1400" dirty="0" smtClean="0">
                <a:latin typeface="Calibri" pitchFamily="34" charset="0"/>
              </a:rPr>
              <a:t>discussions.</a:t>
            </a:r>
          </a:p>
          <a:p>
            <a:pPr marL="285750" indent="-285750">
              <a:lnSpc>
                <a:spcPts val="1800"/>
              </a:lnSpc>
              <a:buClr>
                <a:srgbClr val="002060"/>
              </a:buClr>
              <a:buFont typeface="Wingdings" pitchFamily="2" charset="2"/>
              <a:buChar char="§"/>
            </a:pPr>
            <a:endParaRPr lang="en-US" sz="1400" dirty="0" smtClean="0">
              <a:latin typeface="Calibri" pitchFamily="34" charset="0"/>
            </a:endParaRPr>
          </a:p>
          <a:p>
            <a:pPr marL="285750" indent="-285750">
              <a:lnSpc>
                <a:spcPts val="18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Adjustments </a:t>
            </a:r>
            <a:r>
              <a:rPr lang="en-US" sz="1400" dirty="0">
                <a:latin typeface="Calibri" pitchFamily="34" charset="0"/>
              </a:rPr>
              <a:t>to established course schedule </a:t>
            </a:r>
            <a:r>
              <a:rPr lang="en-US" sz="1400" dirty="0" smtClean="0">
                <a:latin typeface="Calibri" pitchFamily="34" charset="0"/>
              </a:rPr>
              <a:t>are not a requirement and depend </a:t>
            </a:r>
            <a:r>
              <a:rPr lang="en-US" sz="1400" dirty="0">
                <a:latin typeface="Calibri" pitchFamily="34" charset="0"/>
              </a:rPr>
              <a:t>only on the instructor’s preference – the FORAD simulation could be simply an addition to the class and the learning points focus could be aligned with the class objectives. </a:t>
            </a:r>
            <a:endParaRPr lang="en-US" sz="1400" dirty="0" smtClean="0">
              <a:latin typeface="Calibri" pitchFamily="34" charset="0"/>
            </a:endParaRPr>
          </a:p>
          <a:p>
            <a:pPr marL="285750" indent="-285750">
              <a:lnSpc>
                <a:spcPts val="1800"/>
              </a:lnSpc>
              <a:buClr>
                <a:srgbClr val="002060"/>
              </a:buClr>
              <a:buFont typeface="Wingdings" pitchFamily="2" charset="2"/>
              <a:buChar char="§"/>
            </a:pPr>
            <a:endParaRPr lang="en-US" sz="1400" dirty="0" smtClean="0">
              <a:latin typeface="Calibri" pitchFamily="34" charset="0"/>
            </a:endParaRPr>
          </a:p>
          <a:p>
            <a:pPr marL="285750" indent="-285750">
              <a:lnSpc>
                <a:spcPts val="18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The addition of the FORAD </a:t>
            </a:r>
            <a:r>
              <a:rPr lang="en-US" sz="1400" dirty="0">
                <a:latin typeface="Calibri" pitchFamily="34" charset="0"/>
              </a:rPr>
              <a:t>simulation does not require </a:t>
            </a:r>
            <a:r>
              <a:rPr lang="en-US" sz="1400" dirty="0" smtClean="0">
                <a:latin typeface="Calibri" pitchFamily="34" charset="0"/>
              </a:rPr>
              <a:t>major time </a:t>
            </a:r>
            <a:r>
              <a:rPr lang="en-US" sz="1400" dirty="0">
                <a:latin typeface="Calibri" pitchFamily="34" charset="0"/>
              </a:rPr>
              <a:t>investment to advise the teams – the </a:t>
            </a:r>
            <a:r>
              <a:rPr lang="en-US" sz="1400" dirty="0" smtClean="0">
                <a:latin typeface="Calibri" pitchFamily="34" charset="0"/>
              </a:rPr>
              <a:t>players’ manual </a:t>
            </a:r>
            <a:r>
              <a:rPr lang="en-US" sz="1400" dirty="0">
                <a:latin typeface="Calibri" pitchFamily="34" charset="0"/>
              </a:rPr>
              <a:t>includes all </a:t>
            </a:r>
            <a:r>
              <a:rPr lang="en-US" sz="1400" dirty="0" smtClean="0">
                <a:latin typeface="Calibri" pitchFamily="34" charset="0"/>
              </a:rPr>
              <a:t>details needed. If requested, </a:t>
            </a:r>
            <a:r>
              <a:rPr lang="en-US" sz="1400" dirty="0">
                <a:latin typeface="Calibri" pitchFamily="34" charset="0"/>
              </a:rPr>
              <a:t>i</a:t>
            </a:r>
            <a:r>
              <a:rPr lang="en-US" sz="1400" dirty="0" smtClean="0">
                <a:latin typeface="Calibri" pitchFamily="34" charset="0"/>
              </a:rPr>
              <a:t>nterpretation of the results and other supporting materials  can be provided by the Tower46 teams.</a:t>
            </a:r>
          </a:p>
          <a:p>
            <a:pPr marL="285750" indent="-285750">
              <a:lnSpc>
                <a:spcPts val="1800"/>
              </a:lnSpc>
              <a:buClr>
                <a:srgbClr val="002060"/>
              </a:buClr>
              <a:buFont typeface="Wingdings" pitchFamily="2" charset="2"/>
              <a:buChar char="§"/>
            </a:pPr>
            <a:endParaRPr lang="en-US" sz="1400" dirty="0" smtClean="0">
              <a:latin typeface="Calibri" pitchFamily="34" charset="0"/>
            </a:endParaRPr>
          </a:p>
          <a:p>
            <a:pPr marL="285750" indent="-285750">
              <a:lnSpc>
                <a:spcPts val="18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1400" dirty="0" smtClean="0">
                <a:latin typeface="Calibri" pitchFamily="34" charset="0"/>
              </a:rPr>
              <a:t>The </a:t>
            </a:r>
            <a:r>
              <a:rPr lang="en-US" sz="1400" dirty="0">
                <a:latin typeface="Calibri" pitchFamily="34" charset="0"/>
              </a:rPr>
              <a:t>competition element increases the students’ engagement and interest in the </a:t>
            </a:r>
            <a:r>
              <a:rPr lang="en-US" sz="1400" dirty="0" smtClean="0">
                <a:latin typeface="Calibri" pitchFamily="34" charset="0"/>
              </a:rPr>
              <a:t>class. Performance </a:t>
            </a:r>
            <a:r>
              <a:rPr lang="en-US" sz="1400" dirty="0">
                <a:latin typeface="Calibri" pitchFamily="34" charset="0"/>
              </a:rPr>
              <a:t>in the simulation can be used </a:t>
            </a:r>
            <a:r>
              <a:rPr lang="en-US" sz="1400" dirty="0" smtClean="0">
                <a:latin typeface="Calibri" pitchFamily="34" charset="0"/>
              </a:rPr>
              <a:t>as additional objective </a:t>
            </a:r>
            <a:r>
              <a:rPr lang="en-US" sz="1400" dirty="0">
                <a:latin typeface="Calibri" pitchFamily="34" charset="0"/>
              </a:rPr>
              <a:t>assessment of the </a:t>
            </a:r>
            <a:r>
              <a:rPr lang="en-US" sz="1400" dirty="0" smtClean="0">
                <a:latin typeface="Calibri" pitchFamily="34" charset="0"/>
              </a:rPr>
              <a:t>students’ success in understanding the course material. </a:t>
            </a:r>
            <a:endParaRPr lang="en-US" sz="1400" dirty="0"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4690" y="1700776"/>
            <a:ext cx="7834620" cy="430136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36535" y="1784676"/>
            <a:ext cx="4147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Additional benefits for the course instructor:</a:t>
            </a: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34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493721" y="5157225"/>
            <a:ext cx="3650280" cy="17007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scene3d>
            <a:camera prst="orthographicFront"/>
            <a:lightRig rig="threePt" dir="t"/>
          </a:scene3d>
          <a:sp3d prstMaterial="flat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8020" y="5249396"/>
            <a:ext cx="1267365" cy="1520839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27000"/>
          </a:sp3d>
        </p:spPr>
      </p:pic>
      <p:sp>
        <p:nvSpPr>
          <p:cNvPr id="7" name="TextBox 6"/>
          <p:cNvSpPr txBox="1"/>
          <p:nvPr/>
        </p:nvSpPr>
        <p:spPr>
          <a:xfrm>
            <a:off x="5147173" y="6031571"/>
            <a:ext cx="24972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Tower46 LLC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www.tower46.com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7880" y="1931205"/>
            <a:ext cx="7853822" cy="668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The FORAD simulation – details</a:t>
            </a:r>
          </a:p>
        </p:txBody>
      </p:sp>
    </p:spTree>
    <p:extLst>
      <p:ext uri="{BB962C8B-B14F-4D97-AF65-F5344CB8AC3E}">
        <p14:creationId xmlns:p14="http://schemas.microsoft.com/office/powerpoint/2010/main" val="159340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1981199" y="1474469"/>
            <a:ext cx="4924568" cy="4011931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The FORAD Company structure</a:t>
            </a:r>
            <a:endParaRPr lang="en-US" sz="2800" dirty="0"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24069" y="6492874"/>
            <a:ext cx="495863" cy="365125"/>
          </a:xfrm>
          <a:prstGeom prst="rect">
            <a:avLst/>
          </a:prstGeom>
        </p:spPr>
        <p:txBody>
          <a:bodyPr/>
          <a:lstStyle/>
          <a:p>
            <a:fld id="{99921478-9A63-450E-8942-C240FE31B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4274820"/>
            <a:ext cx="1514756" cy="982980"/>
          </a:xfrm>
          <a:prstGeom prst="rect">
            <a:avLst/>
          </a:prstGeom>
          <a:solidFill>
            <a:srgbClr val="003300"/>
          </a:solidFill>
          <a:ln w="3175"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400425" y="3059431"/>
            <a:ext cx="2085975" cy="902969"/>
          </a:xfrm>
          <a:prstGeom prst="roundRect">
            <a:avLst/>
          </a:prstGeom>
          <a:solidFill>
            <a:srgbClr val="9900FF"/>
          </a:solidFill>
          <a:ln w="3175"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Left-Right Arrow 13"/>
          <p:cNvSpPr/>
          <p:nvPr/>
        </p:nvSpPr>
        <p:spPr>
          <a:xfrm>
            <a:off x="3876956" y="4659630"/>
            <a:ext cx="1152244" cy="217171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 w="31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25000" lnSpcReduction="20000"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Left-Up Arrow 14"/>
          <p:cNvSpPr/>
          <p:nvPr/>
        </p:nvSpPr>
        <p:spPr>
          <a:xfrm rot="10800000">
            <a:off x="3015085" y="2324098"/>
            <a:ext cx="642515" cy="1943102"/>
          </a:xfrm>
          <a:prstGeom prst="leftUpArrow">
            <a:avLst>
              <a:gd name="adj1" fmla="val 15534"/>
              <a:gd name="adj2" fmla="val 14610"/>
              <a:gd name="adj3" fmla="val 10719"/>
            </a:avLst>
          </a:prstGeom>
          <a:solidFill>
            <a:schemeClr val="bg1">
              <a:lumMod val="65000"/>
            </a:schemeClr>
          </a:solidFill>
          <a:ln w="31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25000" lnSpcReduction="20000"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39000" y="1828800"/>
            <a:ext cx="1485338" cy="10401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pPr>
              <a:lnSpc>
                <a:spcPts val="1700"/>
              </a:lnSpc>
            </a:pP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Banks: </a:t>
            </a:r>
          </a:p>
          <a:p>
            <a:pPr>
              <a:lnSpc>
                <a:spcPts val="1700"/>
              </a:lnSpc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LT/ST loans; </a:t>
            </a:r>
          </a:p>
          <a:p>
            <a:pPr>
              <a:lnSpc>
                <a:spcPts val="1700"/>
              </a:lnSpc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FX hedging instruments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9187" y="1828800"/>
            <a:ext cx="1295400" cy="9829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pPr>
              <a:lnSpc>
                <a:spcPts val="1600"/>
              </a:lnSpc>
            </a:pPr>
            <a:r>
              <a:rPr lang="en-US" sz="1400" b="1" dirty="0" smtClean="0">
                <a:latin typeface="Calibri" pitchFamily="34" charset="0"/>
              </a:rPr>
              <a:t>Shareholders: </a:t>
            </a:r>
            <a:r>
              <a:rPr lang="en-US" sz="1400" dirty="0" smtClean="0">
                <a:latin typeface="Calibri" pitchFamily="34" charset="0"/>
              </a:rPr>
              <a:t>Equity;</a:t>
            </a:r>
          </a:p>
          <a:p>
            <a:pPr>
              <a:lnSpc>
                <a:spcPts val="1600"/>
              </a:lnSpc>
            </a:pPr>
            <a:r>
              <a:rPr lang="en-US" sz="1400" dirty="0" smtClean="0">
                <a:latin typeface="Calibri" pitchFamily="34" charset="0"/>
              </a:rPr>
              <a:t>Dividends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62800" y="4606289"/>
            <a:ext cx="1809188" cy="11087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pPr>
              <a:lnSpc>
                <a:spcPts val="1700"/>
              </a:lnSpc>
            </a:pPr>
            <a:r>
              <a:rPr lang="en-US" sz="1400" b="1" dirty="0" smtClean="0">
                <a:latin typeface="Calibri" pitchFamily="34" charset="0"/>
              </a:rPr>
              <a:t>Clients:</a:t>
            </a:r>
          </a:p>
          <a:p>
            <a:pPr>
              <a:lnSpc>
                <a:spcPts val="1700"/>
              </a:lnSpc>
            </a:pPr>
            <a:r>
              <a:rPr lang="en-US" sz="1400" dirty="0" smtClean="0">
                <a:latin typeface="Calibri" pitchFamily="34" charset="0"/>
              </a:rPr>
              <a:t>Domestic sales; </a:t>
            </a:r>
          </a:p>
          <a:p>
            <a:pPr>
              <a:lnSpc>
                <a:spcPts val="1700"/>
              </a:lnSpc>
            </a:pPr>
            <a:r>
              <a:rPr lang="en-US" sz="1400" dirty="0" smtClean="0">
                <a:latin typeface="Calibri" pitchFamily="34" charset="0"/>
              </a:rPr>
              <a:t>International sales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48437" y="3112770"/>
            <a:ext cx="999563" cy="925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pPr>
              <a:lnSpc>
                <a:spcPts val="1700"/>
              </a:lnSpc>
            </a:pPr>
            <a:r>
              <a:rPr lang="en-US" sz="1400" dirty="0" smtClean="0">
                <a:latin typeface="Calibri" pitchFamily="34" charset="0"/>
              </a:rPr>
              <a:t>IC loans and dividends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14800" y="4343400"/>
            <a:ext cx="875456" cy="3162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en-US" sz="1400" dirty="0" smtClean="0">
                <a:latin typeface="Calibri" pitchFamily="34" charset="0"/>
              </a:rPr>
              <a:t>IC trade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38444" y="4274820"/>
            <a:ext cx="1514756" cy="982980"/>
          </a:xfrm>
          <a:prstGeom prst="rect">
            <a:avLst/>
          </a:prstGeom>
          <a:solidFill>
            <a:srgbClr val="003300"/>
          </a:solidFill>
          <a:ln w="3175"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666844" y="1684020"/>
            <a:ext cx="1514756" cy="982980"/>
          </a:xfrm>
          <a:prstGeom prst="rect">
            <a:avLst/>
          </a:prstGeom>
          <a:solidFill>
            <a:srgbClr val="002060"/>
          </a:solidFill>
          <a:ln w="3175"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Left-Right Arrow 24"/>
          <p:cNvSpPr/>
          <p:nvPr/>
        </p:nvSpPr>
        <p:spPr>
          <a:xfrm>
            <a:off x="1786924" y="1840230"/>
            <a:ext cx="1870676" cy="217170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 w="31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25000" lnSpcReduction="20000"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76725" y="1905000"/>
            <a:ext cx="1504875" cy="6629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pPr algn="ctr">
              <a:lnSpc>
                <a:spcPts val="17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U.S. Holding Company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81325" y="4408170"/>
            <a:ext cx="1504875" cy="925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pPr algn="ctr">
              <a:lnSpc>
                <a:spcPts val="17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Japan </a:t>
            </a:r>
          </a:p>
          <a:p>
            <a:pPr algn="ctr">
              <a:lnSpc>
                <a:spcPts val="17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Operational </a:t>
            </a:r>
          </a:p>
          <a:p>
            <a:pPr algn="ctr">
              <a:lnSpc>
                <a:spcPts val="17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Subsidiary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29200" y="4408170"/>
            <a:ext cx="1504875" cy="925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pPr algn="ctr">
              <a:lnSpc>
                <a:spcPts val="17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Germany </a:t>
            </a:r>
          </a:p>
          <a:p>
            <a:pPr algn="ctr">
              <a:lnSpc>
                <a:spcPts val="17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Operational </a:t>
            </a:r>
          </a:p>
          <a:p>
            <a:pPr algn="ctr">
              <a:lnSpc>
                <a:spcPts val="17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Subsidiary</a:t>
            </a:r>
          </a:p>
        </p:txBody>
      </p:sp>
      <p:sp>
        <p:nvSpPr>
          <p:cNvPr id="28" name="Left-Right Arrow 27"/>
          <p:cNvSpPr/>
          <p:nvPr/>
        </p:nvSpPr>
        <p:spPr>
          <a:xfrm>
            <a:off x="5181600" y="1851063"/>
            <a:ext cx="1870676" cy="217170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 w="31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25000" lnSpcReduction="20000"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33847" y="5741670"/>
            <a:ext cx="2005153" cy="10401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pPr>
              <a:lnSpc>
                <a:spcPts val="1700"/>
              </a:lnSpc>
            </a:pPr>
            <a:r>
              <a:rPr lang="en-US" sz="1400" b="1" dirty="0" smtClean="0">
                <a:latin typeface="Calibri" pitchFamily="34" charset="0"/>
              </a:rPr>
              <a:t>Banks: </a:t>
            </a:r>
          </a:p>
          <a:p>
            <a:pPr>
              <a:lnSpc>
                <a:spcPts val="1700"/>
              </a:lnSpc>
            </a:pPr>
            <a:r>
              <a:rPr lang="en-US" sz="1400" dirty="0" smtClean="0">
                <a:latin typeface="Calibri" pitchFamily="34" charset="0"/>
              </a:rPr>
              <a:t>LT/ST loans; </a:t>
            </a:r>
          </a:p>
          <a:p>
            <a:pPr>
              <a:lnSpc>
                <a:spcPts val="1700"/>
              </a:lnSpc>
            </a:pPr>
            <a:r>
              <a:rPr lang="en-US" sz="1400" dirty="0" smtClean="0">
                <a:latin typeface="Calibri" pitchFamily="34" charset="0"/>
              </a:rPr>
              <a:t>FX hedging instruments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700436" y="5741670"/>
            <a:ext cx="2023964" cy="10401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pPr>
              <a:lnSpc>
                <a:spcPts val="1700"/>
              </a:lnSpc>
            </a:pPr>
            <a:r>
              <a:rPr lang="en-US" sz="1400" b="1" dirty="0" smtClean="0">
                <a:latin typeface="Calibri" pitchFamily="34" charset="0"/>
              </a:rPr>
              <a:t>Banks: </a:t>
            </a:r>
          </a:p>
          <a:p>
            <a:pPr>
              <a:lnSpc>
                <a:spcPts val="1700"/>
              </a:lnSpc>
            </a:pPr>
            <a:r>
              <a:rPr lang="en-US" sz="1400" dirty="0" smtClean="0">
                <a:latin typeface="Calibri" pitchFamily="34" charset="0"/>
              </a:rPr>
              <a:t>LT/ST loans; </a:t>
            </a:r>
          </a:p>
          <a:p>
            <a:pPr>
              <a:lnSpc>
                <a:spcPts val="1700"/>
              </a:lnSpc>
            </a:pPr>
            <a:r>
              <a:rPr lang="en-US" sz="1400" dirty="0" smtClean="0">
                <a:latin typeface="Calibri" pitchFamily="34" charset="0"/>
              </a:rPr>
              <a:t>FX hedging instruments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0612" y="4606289"/>
            <a:ext cx="1809188" cy="11087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pPr>
              <a:lnSpc>
                <a:spcPts val="1700"/>
              </a:lnSpc>
            </a:pPr>
            <a:r>
              <a:rPr lang="en-US" sz="1400" b="1" dirty="0" smtClean="0">
                <a:latin typeface="Calibri" pitchFamily="34" charset="0"/>
              </a:rPr>
              <a:t>Clients:</a:t>
            </a:r>
          </a:p>
          <a:p>
            <a:pPr>
              <a:lnSpc>
                <a:spcPts val="1700"/>
              </a:lnSpc>
            </a:pPr>
            <a:r>
              <a:rPr lang="en-US" sz="1400" dirty="0" smtClean="0">
                <a:latin typeface="Calibri" pitchFamily="34" charset="0"/>
              </a:rPr>
              <a:t>Domestic sales; </a:t>
            </a:r>
          </a:p>
          <a:p>
            <a:pPr>
              <a:lnSpc>
                <a:spcPts val="1700"/>
              </a:lnSpc>
            </a:pPr>
            <a:r>
              <a:rPr lang="en-US" sz="1400" dirty="0" smtClean="0">
                <a:latin typeface="Calibri" pitchFamily="34" charset="0"/>
              </a:rPr>
              <a:t>International sales</a:t>
            </a:r>
          </a:p>
        </p:txBody>
      </p:sp>
      <p:sp>
        <p:nvSpPr>
          <p:cNvPr id="36" name="Left-Up Arrow 35"/>
          <p:cNvSpPr/>
          <p:nvPr/>
        </p:nvSpPr>
        <p:spPr>
          <a:xfrm rot="16200000">
            <a:off x="4575542" y="2975342"/>
            <a:ext cx="1931672" cy="652044"/>
          </a:xfrm>
          <a:prstGeom prst="leftUpArrow">
            <a:avLst>
              <a:gd name="adj1" fmla="val 15534"/>
              <a:gd name="adj2" fmla="val 14610"/>
              <a:gd name="adj3" fmla="val 10719"/>
            </a:avLst>
          </a:prstGeom>
          <a:solidFill>
            <a:schemeClr val="bg1">
              <a:lumMod val="65000"/>
            </a:schemeClr>
          </a:solidFill>
          <a:ln w="31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25000" lnSpcReduction="20000"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67400" y="3112770"/>
            <a:ext cx="999563" cy="925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pPr>
              <a:lnSpc>
                <a:spcPts val="1700"/>
              </a:lnSpc>
            </a:pPr>
            <a:r>
              <a:rPr lang="en-US" sz="1400" dirty="0" smtClean="0">
                <a:latin typeface="Calibri" pitchFamily="34" charset="0"/>
              </a:rPr>
              <a:t>IC loans and dividends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76725" y="3124200"/>
            <a:ext cx="1504875" cy="9144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pPr algn="ctr">
              <a:lnSpc>
                <a:spcPts val="17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Consolidated </a:t>
            </a:r>
          </a:p>
          <a:p>
            <a:pPr algn="ctr">
              <a:lnSpc>
                <a:spcPts val="17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FORAD </a:t>
            </a:r>
          </a:p>
          <a:p>
            <a:pPr algn="ctr">
              <a:lnSpc>
                <a:spcPts val="1700"/>
              </a:lnSpc>
            </a:pP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Company</a:t>
            </a:r>
          </a:p>
        </p:txBody>
      </p:sp>
      <p:sp>
        <p:nvSpPr>
          <p:cNvPr id="39" name="Left-Right Arrow 38"/>
          <p:cNvSpPr/>
          <p:nvPr/>
        </p:nvSpPr>
        <p:spPr>
          <a:xfrm rot="5400000">
            <a:off x="2624137" y="5443537"/>
            <a:ext cx="514350" cy="180975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 w="31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25000" lnSpcReduction="20000"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Left-Right Arrow 39"/>
          <p:cNvSpPr/>
          <p:nvPr/>
        </p:nvSpPr>
        <p:spPr>
          <a:xfrm rot="5400000">
            <a:off x="5138737" y="5443537"/>
            <a:ext cx="514350" cy="180975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 w="31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25000" lnSpcReduction="20000"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1" y="5791200"/>
            <a:ext cx="1295399" cy="7207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pPr>
              <a:lnSpc>
                <a:spcPts val="1100"/>
              </a:lnSpc>
            </a:pPr>
            <a:r>
              <a:rPr lang="en-US" sz="1000" dirty="0" smtClean="0">
                <a:latin typeface="Calibri" pitchFamily="34" charset="0"/>
              </a:rPr>
              <a:t>IC: Inter-company</a:t>
            </a:r>
          </a:p>
          <a:p>
            <a:pPr>
              <a:lnSpc>
                <a:spcPts val="1100"/>
              </a:lnSpc>
            </a:pPr>
            <a:r>
              <a:rPr lang="en-US" sz="1000" dirty="0" smtClean="0">
                <a:latin typeface="Calibri" pitchFamily="34" charset="0"/>
              </a:rPr>
              <a:t>ST: Short-term</a:t>
            </a:r>
          </a:p>
          <a:p>
            <a:pPr>
              <a:lnSpc>
                <a:spcPts val="1100"/>
              </a:lnSpc>
            </a:pPr>
            <a:r>
              <a:rPr lang="en-US" sz="1000" dirty="0" smtClean="0">
                <a:latin typeface="Calibri" pitchFamily="34" charset="0"/>
              </a:rPr>
              <a:t>LT: Long-term</a:t>
            </a:r>
          </a:p>
        </p:txBody>
      </p:sp>
      <p:sp>
        <p:nvSpPr>
          <p:cNvPr id="35" name="Left-Right Arrow 34"/>
          <p:cNvSpPr/>
          <p:nvPr/>
        </p:nvSpPr>
        <p:spPr>
          <a:xfrm>
            <a:off x="6553201" y="4659629"/>
            <a:ext cx="533400" cy="217171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 w="31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25000" lnSpcReduction="20000"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Left-Right Arrow 41"/>
          <p:cNvSpPr/>
          <p:nvPr/>
        </p:nvSpPr>
        <p:spPr>
          <a:xfrm>
            <a:off x="1809121" y="4659630"/>
            <a:ext cx="533400" cy="217171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 w="31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25000" lnSpcReduction="20000"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693095" y="1595849"/>
            <a:ext cx="7796215" cy="565786"/>
          </a:xfrm>
          <a:prstGeom prst="roundRect">
            <a:avLst/>
          </a:prstGeom>
          <a:solidFill>
            <a:srgbClr val="002060"/>
          </a:solidFill>
          <a:ln w="3175"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Decisions process </a:t>
            </a:r>
            <a:endParaRPr lang="en-US" sz="2800" dirty="0"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1374" y="1684715"/>
            <a:ext cx="80772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ultiple steps, but no formal flow or limit for the desired iterations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80423" y="2507280"/>
            <a:ext cx="285750" cy="291464"/>
          </a:xfrm>
          <a:prstGeom prst="rect">
            <a:avLst/>
          </a:prstGeom>
          <a:solidFill>
            <a:srgbClr val="002060"/>
          </a:solidFill>
          <a:ln w="3175">
            <a:noFill/>
          </a:ln>
          <a:scene3d>
            <a:camera prst="orthographicFront"/>
            <a:lightRig rig="threePt" dir="t"/>
          </a:scene3d>
          <a:sp3d extrusionH="76200">
            <a:bevelT w="38100" h="38100"/>
            <a:extrusionClr>
              <a:srgbClr val="9900FF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92500" lnSpcReduction="20000"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3078" y="2418259"/>
            <a:ext cx="6377270" cy="52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en-US" sz="1400" b="1" dirty="0" smtClean="0">
                <a:latin typeface="Calibri" pitchFamily="34" charset="0"/>
              </a:rPr>
              <a:t>Preparation</a:t>
            </a:r>
            <a:r>
              <a:rPr lang="en-US" sz="1400" dirty="0" smtClean="0">
                <a:latin typeface="Calibri" pitchFamily="34" charset="0"/>
              </a:rPr>
              <a:t> - analyze company’s results, study competitors results; forecast the market data; set goals and plan the current period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04078" y="3056684"/>
            <a:ext cx="6129620" cy="52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en-US" sz="1400" b="1" dirty="0" smtClean="0">
                <a:latin typeface="Calibri" pitchFamily="34" charset="0"/>
              </a:rPr>
              <a:t>Operations</a:t>
            </a:r>
            <a:r>
              <a:rPr lang="en-US" sz="1400" dirty="0" smtClean="0">
                <a:latin typeface="Calibri" pitchFamily="34" charset="0"/>
              </a:rPr>
              <a:t> – decide capacity and production levels, looks for ways to improve revenues and profitability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5077" y="3745560"/>
            <a:ext cx="6131473" cy="52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en-US" sz="1400" b="1" dirty="0" smtClean="0">
                <a:latin typeface="Calibri" pitchFamily="34" charset="0"/>
              </a:rPr>
              <a:t>Financing and investing </a:t>
            </a:r>
            <a:r>
              <a:rPr lang="en-US" sz="1400" dirty="0" smtClean="0">
                <a:latin typeface="Calibri" pitchFamily="34" charset="0"/>
              </a:rPr>
              <a:t>– review the company needs or excess resources; borrow or repay debt, decide on maturity and currency, issue equity or buyback shares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537648" y="5715813"/>
            <a:ext cx="6129620" cy="52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Review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– examine expected results, stress test for unexpected market data, think for ways to increase EPS and/or PE score, adjust the decisions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94603" y="4436850"/>
            <a:ext cx="5700995" cy="52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en-US" sz="1400" b="1" dirty="0" smtClean="0">
                <a:latin typeface="Calibri" pitchFamily="34" charset="0"/>
              </a:rPr>
              <a:t>Tax management </a:t>
            </a:r>
            <a:r>
              <a:rPr lang="en-US" sz="1400" dirty="0" smtClean="0">
                <a:latin typeface="Calibri" pitchFamily="34" charset="0"/>
              </a:rPr>
              <a:t>– search for opportunities to lower corporate tax rate – via IC loans, transfer pricing, IC dividends 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42178" y="5233498"/>
            <a:ext cx="61296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Calibri" pitchFamily="34" charset="0"/>
              </a:rPr>
              <a:t>FX management </a:t>
            </a:r>
            <a:r>
              <a:rPr lang="en-US" sz="1400" dirty="0" smtClean="0">
                <a:latin typeface="Calibri" pitchFamily="34" charset="0"/>
              </a:rPr>
              <a:t>– review the exposures and decide on the hedging approach 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380203" y="3121760"/>
            <a:ext cx="285750" cy="291464"/>
          </a:xfrm>
          <a:prstGeom prst="rect">
            <a:avLst/>
          </a:prstGeom>
          <a:solidFill>
            <a:srgbClr val="002060"/>
          </a:solidFill>
          <a:ln w="3175">
            <a:noFill/>
          </a:ln>
          <a:scene3d>
            <a:camera prst="orthographicFront"/>
            <a:lightRig rig="threePt" dir="t"/>
          </a:scene3d>
          <a:sp3d extrusionH="76200">
            <a:bevelT w="38100" h="38100"/>
            <a:extrusionClr>
              <a:srgbClr val="9900FF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92500" lnSpcReduction="20000"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99303" y="3828826"/>
            <a:ext cx="285750" cy="291464"/>
          </a:xfrm>
          <a:prstGeom prst="rect">
            <a:avLst/>
          </a:prstGeom>
          <a:solidFill>
            <a:srgbClr val="002060"/>
          </a:solidFill>
          <a:ln w="3175">
            <a:noFill/>
          </a:ln>
          <a:scene3d>
            <a:camera prst="orthographicFront"/>
            <a:lightRig rig="threePt" dir="t"/>
          </a:scene3d>
          <a:sp3d extrusionH="76200">
            <a:bevelT w="38100" h="38100"/>
            <a:extrusionClr>
              <a:srgbClr val="9900FF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92500" lnSpcReduction="20000"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818353" y="4520116"/>
            <a:ext cx="285750" cy="291464"/>
          </a:xfrm>
          <a:prstGeom prst="rect">
            <a:avLst/>
          </a:prstGeom>
          <a:solidFill>
            <a:srgbClr val="002060"/>
          </a:solidFill>
          <a:ln w="3175">
            <a:noFill/>
          </a:ln>
          <a:scene3d>
            <a:camera prst="orthographicFront"/>
            <a:lightRig rig="threePt" dir="t"/>
          </a:scene3d>
          <a:sp3d extrusionH="76200">
            <a:bevelT w="38100" h="38100"/>
            <a:extrusionClr>
              <a:srgbClr val="9900FF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92500" lnSpcReduction="20000"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61178" y="5249811"/>
            <a:ext cx="285750" cy="291464"/>
          </a:xfrm>
          <a:prstGeom prst="rect">
            <a:avLst/>
          </a:prstGeom>
          <a:solidFill>
            <a:srgbClr val="002060"/>
          </a:solidFill>
          <a:ln w="3175">
            <a:noFill/>
          </a:ln>
          <a:scene3d>
            <a:camera prst="orthographicFront"/>
            <a:lightRig rig="threePt" dir="t"/>
          </a:scene3d>
          <a:sp3d extrusionH="76200">
            <a:bevelT w="38100" h="38100"/>
            <a:extrusionClr>
              <a:srgbClr val="9900FF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92500" lnSpcReduction="20000"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89948" y="5810110"/>
            <a:ext cx="285750" cy="291464"/>
          </a:xfrm>
          <a:prstGeom prst="rect">
            <a:avLst/>
          </a:prstGeom>
          <a:solidFill>
            <a:srgbClr val="002060"/>
          </a:solidFill>
          <a:ln w="3175">
            <a:noFill/>
          </a:ln>
          <a:scene3d>
            <a:camera prst="orthographicFront"/>
            <a:lightRig rig="threePt" dir="t"/>
          </a:scene3d>
          <a:sp3d extrusionH="76200">
            <a:bevelT w="38100" h="38100"/>
            <a:extrusionClr>
              <a:srgbClr val="9900FF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fontScale="92500" lnSpcReduction="20000"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Up Arrow 34"/>
          <p:cNvSpPr/>
          <p:nvPr/>
        </p:nvSpPr>
        <p:spPr>
          <a:xfrm>
            <a:off x="906306" y="3006545"/>
            <a:ext cx="247649" cy="2561974"/>
          </a:xfrm>
          <a:prstGeom prst="upArrow">
            <a:avLst/>
          </a:prstGeom>
          <a:solidFill>
            <a:srgbClr val="00206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1799944" y="4011932"/>
            <a:ext cx="809625" cy="777239"/>
          </a:xfrm>
          <a:prstGeom prst="roundRect">
            <a:avLst/>
          </a:prstGeom>
          <a:solidFill>
            <a:srgbClr val="9900FF"/>
          </a:solidFill>
          <a:ln w="3175"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FORAD simulation process 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4324069" y="6492874"/>
            <a:ext cx="495863" cy="365125"/>
          </a:xfrm>
          <a:prstGeom prst="rect">
            <a:avLst/>
          </a:prstGeom>
        </p:spPr>
        <p:txBody>
          <a:bodyPr/>
          <a:lstStyle/>
          <a:p>
            <a:fld id="{99921478-9A63-450E-8942-C240FE31B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81051" y="1623061"/>
            <a:ext cx="809625" cy="777239"/>
          </a:xfrm>
          <a:prstGeom prst="roundRect">
            <a:avLst/>
          </a:prstGeom>
          <a:solidFill>
            <a:srgbClr val="003300"/>
          </a:solidFill>
          <a:ln w="3175"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8152" y="1710380"/>
            <a:ext cx="895068" cy="7200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>
              <a:lnSpc>
                <a:spcPts val="1900"/>
              </a:lnSpc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Team 1 </a:t>
            </a:r>
          </a:p>
          <a:p>
            <a:pPr algn="ctr">
              <a:lnSpc>
                <a:spcPts val="1900"/>
              </a:lnSpc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Decision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14726" y="1623059"/>
            <a:ext cx="809625" cy="777239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3175"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771651" y="1623062"/>
            <a:ext cx="809625" cy="777239"/>
          </a:xfrm>
          <a:prstGeom prst="roundRect">
            <a:avLst/>
          </a:prstGeom>
          <a:solidFill>
            <a:srgbClr val="9900FF"/>
          </a:solidFill>
          <a:ln w="3175"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816295" y="5368104"/>
            <a:ext cx="1181100" cy="655505"/>
          </a:xfrm>
          <a:prstGeom prst="roundRect">
            <a:avLst/>
          </a:prstGeom>
          <a:noFill/>
          <a:ln w="317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4451" y="1737360"/>
            <a:ext cx="3467101" cy="9486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pPr>
              <a:lnSpc>
                <a:spcPts val="1900"/>
              </a:lnSpc>
            </a:pPr>
            <a:r>
              <a:rPr lang="en-US" sz="1400" dirty="0" smtClean="0">
                <a:latin typeface="Calibri" pitchFamily="34" charset="0"/>
              </a:rPr>
              <a:t>The teams submit their decisions files to the Administrator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05401" y="2731769"/>
            <a:ext cx="3733801" cy="13144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ts val="1900"/>
              </a:lnSpc>
            </a:pPr>
            <a:r>
              <a:rPr lang="en-US" sz="1400" dirty="0" smtClean="0">
                <a:latin typeface="Calibri" pitchFamily="34" charset="0"/>
              </a:rPr>
              <a:t>During the simulation, the teams’ predictions for market data are replaced with the market actuals and teams’ results are recalculated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30030" y="1700775"/>
            <a:ext cx="895068" cy="7200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pPr algn="ctr">
              <a:lnSpc>
                <a:spcPts val="1900"/>
              </a:lnSpc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Team 2 </a:t>
            </a:r>
          </a:p>
          <a:p>
            <a:pPr algn="ctr">
              <a:lnSpc>
                <a:spcPts val="1900"/>
              </a:lnSpc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Decision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84907" y="1710380"/>
            <a:ext cx="895068" cy="7200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>
              <a:lnSpc>
                <a:spcPts val="1900"/>
              </a:lnSpc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Team N </a:t>
            </a:r>
          </a:p>
          <a:p>
            <a:pPr algn="ctr">
              <a:lnSpc>
                <a:spcPts val="1900"/>
              </a:lnSpc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Decision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53024" y="3954781"/>
            <a:ext cx="3600452" cy="9486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ts val="1900"/>
              </a:lnSpc>
            </a:pPr>
            <a:r>
              <a:rPr lang="en-US" sz="1400" dirty="0" smtClean="0">
                <a:latin typeface="Calibri" pitchFamily="34" charset="0"/>
              </a:rPr>
              <a:t>The teams receive their final results with complete detailed reporting package and can proceed with the next period decisions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43501" y="5074920"/>
            <a:ext cx="3695701" cy="9486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ts val="1900"/>
              </a:lnSpc>
            </a:pPr>
            <a:r>
              <a:rPr lang="en-US" sz="1400" dirty="0" smtClean="0">
                <a:latin typeface="Calibri" pitchFamily="34" charset="0"/>
              </a:rPr>
              <a:t>The teams also receive companies’ rankings, selected  data for the competitors and economic commentary forecast for the next period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74205" y="5387655"/>
            <a:ext cx="1247493" cy="629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>
              <a:lnSpc>
                <a:spcPts val="1900"/>
              </a:lnSpc>
            </a:pPr>
            <a:r>
              <a:rPr lang="en-US" sz="1400" b="1" dirty="0" smtClean="0">
                <a:solidFill>
                  <a:srgbClr val="002060"/>
                </a:solidFill>
                <a:latin typeface="Calibri" pitchFamily="34" charset="0"/>
              </a:rPr>
              <a:t>Next period forecast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68435" y="5385526"/>
            <a:ext cx="1267365" cy="616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>
              <a:lnSpc>
                <a:spcPts val="1900"/>
              </a:lnSpc>
            </a:pPr>
            <a:r>
              <a:rPr lang="en-US" sz="1400" b="1" dirty="0" smtClean="0">
                <a:solidFill>
                  <a:srgbClr val="002060"/>
                </a:solidFill>
                <a:latin typeface="Calibri" pitchFamily="34" charset="0"/>
              </a:rPr>
              <a:t>Industry summary 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81051" y="4000502"/>
            <a:ext cx="809625" cy="777239"/>
          </a:xfrm>
          <a:prstGeom prst="roundRect">
            <a:avLst/>
          </a:prstGeom>
          <a:solidFill>
            <a:srgbClr val="003300"/>
          </a:solidFill>
          <a:ln w="3175"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68435" y="4120290"/>
            <a:ext cx="895068" cy="7200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pPr algn="ctr">
              <a:lnSpc>
                <a:spcPts val="1900"/>
              </a:lnSpc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Team 2 </a:t>
            </a:r>
          </a:p>
          <a:p>
            <a:pPr algn="ctr">
              <a:lnSpc>
                <a:spcPts val="1900"/>
              </a:lnSpc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Results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3531945" y="4034792"/>
            <a:ext cx="809625" cy="777239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3175"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00406" y="2909620"/>
            <a:ext cx="3571594" cy="3657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</a:rPr>
              <a:t>S I M U L A T I O 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58152" y="4091490"/>
            <a:ext cx="895068" cy="7200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pPr algn="ctr">
              <a:lnSpc>
                <a:spcPts val="1900"/>
              </a:lnSpc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Team 1 </a:t>
            </a:r>
          </a:p>
          <a:p>
            <a:pPr algn="ctr">
              <a:lnSpc>
                <a:spcPts val="1900"/>
              </a:lnSpc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Results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523312" y="4129895"/>
            <a:ext cx="895068" cy="7200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pPr algn="ctr">
              <a:lnSpc>
                <a:spcPts val="1900"/>
              </a:lnSpc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Team N </a:t>
            </a:r>
          </a:p>
          <a:p>
            <a:pPr algn="ctr">
              <a:lnSpc>
                <a:spcPts val="1900"/>
              </a:lnSpc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Results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5143501" y="2617469"/>
            <a:ext cx="332422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200652" y="3851910"/>
            <a:ext cx="332422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19702" y="5017770"/>
            <a:ext cx="332422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ame 2"/>
          <p:cNvSpPr/>
          <p:nvPr/>
        </p:nvSpPr>
        <p:spPr>
          <a:xfrm>
            <a:off x="539475" y="2699305"/>
            <a:ext cx="4147740" cy="1014980"/>
          </a:xfrm>
          <a:prstGeom prst="fram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1097860" y="2400301"/>
            <a:ext cx="171310" cy="299004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own Arrow 50"/>
          <p:cNvSpPr/>
          <p:nvPr/>
        </p:nvSpPr>
        <p:spPr>
          <a:xfrm>
            <a:off x="1136265" y="3706071"/>
            <a:ext cx="171310" cy="299004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own Arrow 51"/>
          <p:cNvSpPr/>
          <p:nvPr/>
        </p:nvSpPr>
        <p:spPr>
          <a:xfrm>
            <a:off x="2119101" y="2411781"/>
            <a:ext cx="171310" cy="299004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own Arrow 56"/>
          <p:cNvSpPr/>
          <p:nvPr/>
        </p:nvSpPr>
        <p:spPr>
          <a:xfrm>
            <a:off x="3846786" y="2387045"/>
            <a:ext cx="171310" cy="299004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Down Arrow 57"/>
          <p:cNvSpPr/>
          <p:nvPr/>
        </p:nvSpPr>
        <p:spPr>
          <a:xfrm>
            <a:off x="3846786" y="3744476"/>
            <a:ext cx="171310" cy="299004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own Arrow 58"/>
          <p:cNvSpPr/>
          <p:nvPr/>
        </p:nvSpPr>
        <p:spPr>
          <a:xfrm>
            <a:off x="2119101" y="3729158"/>
            <a:ext cx="171310" cy="299004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3112610" y="5368103"/>
            <a:ext cx="1181100" cy="655505"/>
          </a:xfrm>
          <a:prstGeom prst="roundRect">
            <a:avLst/>
          </a:prstGeom>
          <a:noFill/>
          <a:ln w="317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endParaRPr lang="en-US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Down Arrow 60"/>
          <p:cNvSpPr/>
          <p:nvPr/>
        </p:nvSpPr>
        <p:spPr>
          <a:xfrm>
            <a:off x="2749275" y="3714285"/>
            <a:ext cx="171310" cy="1653818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own Arrow 61"/>
          <p:cNvSpPr/>
          <p:nvPr/>
        </p:nvSpPr>
        <p:spPr>
          <a:xfrm>
            <a:off x="3227825" y="3714286"/>
            <a:ext cx="171310" cy="1653818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5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ster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template</Template>
  <TotalTime>29944</TotalTime>
  <Words>2593</Words>
  <Application>Microsoft Office PowerPoint</Application>
  <PresentationFormat>On-screen Show (4:3)</PresentationFormat>
  <Paragraphs>339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master template</vt:lpstr>
      <vt:lpstr>PowerPoint Presentation</vt:lpstr>
      <vt:lpstr>Agenda </vt:lpstr>
      <vt:lpstr>Summary - what is the FORAD simulation?  </vt:lpstr>
      <vt:lpstr>How does this product improve the course?  </vt:lpstr>
      <vt:lpstr>How does this product help the instructor?  </vt:lpstr>
      <vt:lpstr>PowerPoint Presentation</vt:lpstr>
      <vt:lpstr>The FORAD Company structure</vt:lpstr>
      <vt:lpstr>Decisions process </vt:lpstr>
      <vt:lpstr>FORAD simulation process  </vt:lpstr>
      <vt:lpstr>The FORAD company share price calculation  </vt:lpstr>
      <vt:lpstr>Reporting</vt:lpstr>
      <vt:lpstr>Decisions and results review tools</vt:lpstr>
      <vt:lpstr>PowerPoint Presentation</vt:lpstr>
      <vt:lpstr>Operations decisions </vt:lpstr>
      <vt:lpstr>Financing decisions </vt:lpstr>
      <vt:lpstr>Foreign Exchange Hedging decisions </vt:lpstr>
      <vt:lpstr>Tax management decisions </vt:lpstr>
      <vt:lpstr>PowerPoint Presentation</vt:lpstr>
      <vt:lpstr>Learning points – Finance skills </vt:lpstr>
      <vt:lpstr>Learning points – Finance skills – continued   </vt:lpstr>
      <vt:lpstr>Learning points – Managerial and Organizational skills  </vt:lpstr>
      <vt:lpstr>PowerPoint Presentation</vt:lpstr>
      <vt:lpstr>Performance assessment </vt:lpstr>
      <vt:lpstr>Suggested simulation schedule </vt:lpstr>
      <vt:lpstr>Responsibilities </vt:lpstr>
      <vt:lpstr>Logistics and other details </vt:lpstr>
    </vt:vector>
  </TitlesOfParts>
  <Company>Yahoo!,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Yahoo!</dc:creator>
  <cp:lastModifiedBy>Vesi</cp:lastModifiedBy>
  <cp:revision>197</cp:revision>
  <dcterms:created xsi:type="dcterms:W3CDTF">2012-12-25T18:44:59Z</dcterms:created>
  <dcterms:modified xsi:type="dcterms:W3CDTF">2013-08-12T06:58:37Z</dcterms:modified>
</cp:coreProperties>
</file>