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28" r:id="rId1"/>
  </p:sldMasterIdLst>
  <p:notesMasterIdLst>
    <p:notesMasterId r:id="rId17"/>
  </p:notesMasterIdLst>
  <p:handoutMasterIdLst>
    <p:handoutMasterId r:id="rId18"/>
  </p:handoutMasterIdLst>
  <p:sldIdLst>
    <p:sldId id="266" r:id="rId2"/>
    <p:sldId id="267" r:id="rId3"/>
    <p:sldId id="269" r:id="rId4"/>
    <p:sldId id="258" r:id="rId5"/>
    <p:sldId id="259" r:id="rId6"/>
    <p:sldId id="260" r:id="rId7"/>
    <p:sldId id="261" r:id="rId8"/>
    <p:sldId id="264" r:id="rId9"/>
    <p:sldId id="271" r:id="rId10"/>
    <p:sldId id="272" r:id="rId11"/>
    <p:sldId id="273" r:id="rId12"/>
    <p:sldId id="274" r:id="rId13"/>
    <p:sldId id="265"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3300"/>
    <a:srgbClr val="6600CC"/>
    <a:srgbClr val="003300"/>
    <a:srgbClr val="9900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71" autoAdjust="0"/>
  </p:normalViewPr>
  <p:slideViewPr>
    <p:cSldViewPr>
      <p:cViewPr>
        <p:scale>
          <a:sx n="70" d="100"/>
          <a:sy n="70" d="100"/>
        </p:scale>
        <p:origin x="-130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2820" y="-114"/>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2851C4-FCDF-4D08-A6D3-246AA22AC46A}" type="datetimeFigureOut">
              <a:rPr lang="en-US" smtClean="0"/>
              <a:pPr/>
              <a:t>7/11/2013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9932B0-F217-4D37-9ADA-73FEB437DD56}" type="slidenum">
              <a:rPr lang="en-US" smtClean="0"/>
              <a:pPr/>
              <a:t>‹#›</a:t>
            </a:fld>
            <a:endParaRPr lang="en-US"/>
          </a:p>
        </p:txBody>
      </p:sp>
    </p:spTree>
    <p:extLst>
      <p:ext uri="{BB962C8B-B14F-4D97-AF65-F5344CB8AC3E}">
        <p14:creationId xmlns:p14="http://schemas.microsoft.com/office/powerpoint/2010/main" val="375447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5760B-419B-4926-826A-E8C8695B9187}" type="datetimeFigureOut">
              <a:rPr lang="en-US" smtClean="0"/>
              <a:pPr/>
              <a:t>7/11/2013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D5DFD-C02E-4051-B186-AEA8A7A6CCF3}" type="slidenum">
              <a:rPr lang="en-US" smtClean="0"/>
              <a:pPr/>
              <a:t>‹#›</a:t>
            </a:fld>
            <a:endParaRPr lang="en-US"/>
          </a:p>
        </p:txBody>
      </p:sp>
    </p:spTree>
    <p:extLst>
      <p:ext uri="{BB962C8B-B14F-4D97-AF65-F5344CB8AC3E}">
        <p14:creationId xmlns:p14="http://schemas.microsoft.com/office/powerpoint/2010/main" val="89116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371600" y="3331698"/>
            <a:ext cx="6400800" cy="1752600"/>
          </a:xfrm>
          <a:prstGeom prst="rect">
            <a:avLst/>
          </a:prstGeo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3" name="Content Placeholder 2"/>
          <p:cNvSpPr>
            <a:spLocks noGrp="1"/>
          </p:cNvSpPr>
          <p:nvPr>
            <p:ph idx="1"/>
          </p:nvPr>
        </p:nvSpPr>
        <p:spPr>
          <a:xfrm>
            <a:off x="457200" y="1600200"/>
            <a:ext cx="8229600" cy="4709160"/>
          </a:xfrm>
          <a:prstGeom prst="rect">
            <a:avLst/>
          </a:prstGeom>
        </p:spPr>
        <p:txBody>
          <a:bodyPr/>
          <a:lstStyle/>
          <a:p>
            <a:pPr lvl="0" eaLnBrk="1" latinLnBrk="0" hangingPunct="1"/>
            <a:r>
              <a:rPr lang="en-US" smtClean="0"/>
              <a:t>Click to edit Master text styles</a:t>
            </a:r>
          </a:p>
        </p:txBody>
      </p:sp>
      <p:sp>
        <p:nvSpPr>
          <p:cNvPr id="4" name="Date Placeholder 3"/>
          <p:cNvSpPr>
            <a:spLocks noGrp="1"/>
          </p:cNvSpPr>
          <p:nvPr>
            <p:ph type="dt" sz="half" idx="10"/>
          </p:nvPr>
        </p:nvSpPr>
        <p:spPr>
          <a:xfrm>
            <a:off x="457200" y="6416675"/>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a:prstGeom prst="rect">
            <a:avLst/>
          </a:prstGeom>
        </p:spPr>
        <p:txBody>
          <a:bodyPr/>
          <a:lstStyle/>
          <a:p>
            <a:fld id="{B92D834F-6E58-41CB-900D-4770475F00F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16675"/>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924800" y="6416675"/>
            <a:ext cx="762000" cy="365125"/>
          </a:xfrm>
          <a:prstGeom prst="rect">
            <a:avLst/>
          </a:prstGeom>
        </p:spPr>
        <p:txBody>
          <a:bodyPr/>
          <a:lstStyle/>
          <a:p>
            <a:fld id="{B92D834F-6E58-41CB-900D-4770475F00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000">
              <a:schemeClr val="bg1"/>
            </a:gs>
            <a:gs pos="100000">
              <a:schemeClr val="bg1">
                <a:shade val="45000"/>
                <a:satMod val="12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1219200"/>
          </a:xfrm>
          <a:prstGeom prst="rect">
            <a:avLst/>
          </a:prstGeom>
          <a:ln>
            <a:solidFill>
              <a:schemeClr val="bg1">
                <a:lumMod val="65000"/>
                <a:alpha val="78000"/>
              </a:schemeClr>
            </a:solidFill>
          </a:ln>
          <a:effectLst>
            <a:innerShdw blurRad="520700" dist="419100" dir="5400000">
              <a:schemeClr val="bg1">
                <a:lumMod val="50000"/>
                <a:alpha val="82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Placeholder 21"/>
          <p:cNvSpPr>
            <a:spLocks noGrp="1"/>
          </p:cNvSpPr>
          <p:nvPr>
            <p:ph type="title"/>
          </p:nvPr>
        </p:nvSpPr>
        <p:spPr>
          <a:xfrm>
            <a:off x="457200" y="76200"/>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smtClean="0"/>
              <a:t>New Slide</a:t>
            </a:r>
            <a:endParaRPr kumimoji="0"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fld id="{07C72A91-68FD-4881-AD44-98C8E5460E60}" type="slidenum">
              <a:rPr lang="en-US" smtClean="0"/>
              <a:pPr/>
              <a:t>‹#›</a:t>
            </a:fld>
            <a:endParaRPr lang="en-US" dirty="0"/>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C8D13-7F58-41BF-94AD-E5156A1DAF42}" type="slidenum">
              <a:rPr lang="en-US" smtClean="0"/>
              <a:pPr/>
              <a:t>‹#›</a:t>
            </a:fld>
            <a:endParaRPr lang="en-US" dirty="0"/>
          </a:p>
        </p:txBody>
      </p:sp>
      <p:pic>
        <p:nvPicPr>
          <p:cNvPr id="10" name="Picture 2"/>
          <p:cNvPicPr>
            <a:picLocks noChangeAspect="1" noChangeArrowheads="1"/>
          </p:cNvPicPr>
          <p:nvPr/>
        </p:nvPicPr>
        <p:blipFill>
          <a:blip r:embed="rId5" cstate="print"/>
          <a:srcRect/>
          <a:stretch>
            <a:fillRect/>
          </a:stretch>
        </p:blipFill>
        <p:spPr bwMode="auto">
          <a:xfrm>
            <a:off x="8534400" y="6141720"/>
            <a:ext cx="533400" cy="640080"/>
          </a:xfrm>
          <a:prstGeom prst="rect">
            <a:avLst/>
          </a:prstGeom>
          <a:noFill/>
          <a:ln w="15875">
            <a:solidFill>
              <a:schemeClr val="tx1"/>
            </a:solidFill>
            <a:miter lim="800000"/>
            <a:headEnd/>
            <a:tailEnd/>
          </a:ln>
          <a:scene3d>
            <a:camera prst="orthographicFront"/>
            <a:lightRig rig="threePt" dir="t"/>
          </a:scene3d>
          <a:sp3d>
            <a:bevelT w="152400"/>
          </a:sp3d>
        </p:spPr>
      </p:pic>
      <p:sp>
        <p:nvSpPr>
          <p:cNvPr id="9" name="TextBox 8"/>
          <p:cNvSpPr txBox="1"/>
          <p:nvPr/>
        </p:nvSpPr>
        <p:spPr>
          <a:xfrm>
            <a:off x="7315200" y="6400800"/>
            <a:ext cx="1143000" cy="400110"/>
          </a:xfrm>
          <a:prstGeom prst="rect">
            <a:avLst/>
          </a:prstGeom>
          <a:noFill/>
        </p:spPr>
        <p:txBody>
          <a:bodyPr wrap="square" rtlCol="0">
            <a:spAutoFit/>
          </a:bodyPr>
          <a:lstStyle/>
          <a:p>
            <a:pPr algn="r"/>
            <a:r>
              <a:rPr lang="en-US" sz="1200" b="1" dirty="0" smtClean="0">
                <a:solidFill>
                  <a:schemeClr val="tx1"/>
                </a:solidFill>
                <a:latin typeface="Calibri" pitchFamily="34" charset="0"/>
                <a:cs typeface="Calibri" pitchFamily="34" charset="0"/>
              </a:rPr>
              <a:t>Tower46 LLC</a:t>
            </a:r>
          </a:p>
          <a:p>
            <a:pPr algn="r"/>
            <a:r>
              <a:rPr lang="en-US" sz="800" dirty="0" smtClean="0">
                <a:solidFill>
                  <a:schemeClr val="tx1"/>
                </a:solidFill>
              </a:rPr>
              <a:t>www.tower46.com</a:t>
            </a:r>
            <a:endParaRPr lang="en-US" sz="8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5" r:id="rId3"/>
  </p:sldLayoutIdLst>
  <p:timing>
    <p:tnLst>
      <p:par>
        <p:cTn id="1" dur="indefinite" restart="never" nodeType="tmRoot"/>
      </p:par>
    </p:tnLst>
  </p:timing>
  <p:hf sldNum="0" hdr="0" ftr="0" dt="0"/>
  <p:txStyles>
    <p:titleStyle>
      <a:lvl1pPr algn="l" rtl="0" eaLnBrk="1" latinLnBrk="0" hangingPunct="1">
        <a:spcBef>
          <a:spcPct val="0"/>
        </a:spcBef>
        <a:buNone/>
        <a:defRPr kumimoji="0" sz="2800" b="1" kern="1200" cap="none" baseline="0">
          <a:ln w="6350">
            <a:noFill/>
          </a:ln>
          <a:solidFill>
            <a:schemeClr val="tx1"/>
          </a:solidFill>
          <a:effectLst/>
          <a:latin typeface="Calibri" pitchFamily="34" charset="0"/>
          <a:ea typeface="+mj-ea"/>
          <a:cs typeface="Calibri" pitchFamily="34" charset="0"/>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1200" kern="1200">
          <a:solidFill>
            <a:schemeClr val="tx1"/>
          </a:solidFill>
          <a:latin typeface="Calibri" pitchFamily="34" charset="0"/>
          <a:ea typeface="+mn-ea"/>
          <a:cs typeface="Calibri" pitchFamily="34" charset="0"/>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Calibri" pitchFamily="34" charset="0"/>
          <a:ea typeface="+mn-ea"/>
          <a:cs typeface="Calibri" pitchFamily="34" charset="0"/>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Calibri" pitchFamily="34" charset="0"/>
          <a:ea typeface="+mn-ea"/>
          <a:cs typeface="Calibri" pitchFamily="34" charset="0"/>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Calibri" pitchFamily="34" charset="0"/>
          <a:ea typeface="+mn-ea"/>
          <a:cs typeface="Calibri" pitchFamily="34" charset="0"/>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Calibri" pitchFamily="34" charset="0"/>
          <a:ea typeface="+mn-ea"/>
          <a:cs typeface="Calibri" pitchFamily="34" charset="0"/>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93721" y="5157225"/>
            <a:ext cx="3650280" cy="1700775"/>
          </a:xfrm>
          <a:prstGeom prst="rect">
            <a:avLst/>
          </a:prstGeom>
          <a:solidFill>
            <a:schemeClr val="bg2">
              <a:lumMod val="90000"/>
            </a:schemeClr>
          </a:solidFill>
          <a:ln>
            <a:noFill/>
          </a:ln>
          <a:scene3d>
            <a:camera prst="orthographicFront"/>
            <a:lightRig rig="threePt" dir="t"/>
          </a:scene3d>
          <a:sp3d prstMaterial="flat">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p:cNvPicPr>
            <a:picLocks noChangeAspect="1" noChangeArrowheads="1"/>
          </p:cNvPicPr>
          <p:nvPr/>
        </p:nvPicPr>
        <p:blipFill>
          <a:blip r:embed="rId2" cstate="print"/>
          <a:srcRect/>
          <a:stretch>
            <a:fillRect/>
          </a:stretch>
        </p:blipFill>
        <p:spPr bwMode="auto">
          <a:xfrm>
            <a:off x="7798020" y="5249396"/>
            <a:ext cx="1267365" cy="1520839"/>
          </a:xfrm>
          <a:prstGeom prst="rect">
            <a:avLst/>
          </a:prstGeom>
          <a:noFill/>
          <a:ln w="15875">
            <a:solidFill>
              <a:schemeClr val="tx1"/>
            </a:solidFill>
            <a:miter lim="800000"/>
            <a:headEnd/>
            <a:tailEnd/>
          </a:ln>
          <a:scene3d>
            <a:camera prst="orthographicFront"/>
            <a:lightRig rig="threePt" dir="t"/>
          </a:scene3d>
          <a:sp3d>
            <a:bevelT w="127000"/>
          </a:sp3d>
        </p:spPr>
      </p:pic>
      <p:sp>
        <p:nvSpPr>
          <p:cNvPr id="7" name="TextBox 6"/>
          <p:cNvSpPr txBox="1"/>
          <p:nvPr/>
        </p:nvSpPr>
        <p:spPr>
          <a:xfrm>
            <a:off x="5147173" y="6031571"/>
            <a:ext cx="2497227" cy="738664"/>
          </a:xfrm>
          <a:prstGeom prst="rect">
            <a:avLst/>
          </a:prstGeom>
          <a:noFill/>
        </p:spPr>
        <p:txBody>
          <a:bodyPr wrap="square" rtlCol="0">
            <a:spAutoFit/>
          </a:bodyPr>
          <a:lstStyle/>
          <a:p>
            <a:pPr algn="r"/>
            <a:r>
              <a:rPr lang="en-US" sz="2400" b="1" dirty="0" smtClean="0">
                <a:solidFill>
                  <a:schemeClr val="tx1"/>
                </a:solidFill>
                <a:latin typeface="Calibri" pitchFamily="34" charset="0"/>
                <a:cs typeface="Calibri" pitchFamily="34" charset="0"/>
              </a:rPr>
              <a:t>Tower46 LLC</a:t>
            </a:r>
          </a:p>
          <a:p>
            <a:pPr algn="r"/>
            <a:r>
              <a:rPr lang="en-US" dirty="0" smtClean="0">
                <a:solidFill>
                  <a:schemeClr val="tx1"/>
                </a:solidFill>
              </a:rPr>
              <a:t>www.tower46.com</a:t>
            </a:r>
            <a:endParaRPr lang="en-US" dirty="0">
              <a:solidFill>
                <a:schemeClr val="tx1"/>
              </a:solidFill>
            </a:endParaRPr>
          </a:p>
        </p:txBody>
      </p:sp>
      <p:sp>
        <p:nvSpPr>
          <p:cNvPr id="8" name="TextBox 7"/>
          <p:cNvSpPr txBox="1"/>
          <p:nvPr/>
        </p:nvSpPr>
        <p:spPr>
          <a:xfrm>
            <a:off x="577880" y="1931205"/>
            <a:ext cx="7853822" cy="1374735"/>
          </a:xfrm>
          <a:prstGeom prst="rect">
            <a:avLst/>
          </a:prstGeom>
          <a:noFill/>
        </p:spPr>
        <p:txBody>
          <a:bodyPr wrap="square" rtlCol="0">
            <a:spAutoFit/>
          </a:bodyPr>
          <a:lstStyle/>
          <a:p>
            <a:pPr>
              <a:lnSpc>
                <a:spcPts val="5000"/>
              </a:lnSpc>
            </a:pPr>
            <a:r>
              <a:rPr lang="en-US" sz="2800" b="1" dirty="0" smtClean="0">
                <a:solidFill>
                  <a:srgbClr val="002060"/>
                </a:solidFill>
                <a:latin typeface="Calibri" pitchFamily="34" charset="0"/>
              </a:rPr>
              <a:t>FORAD Multinational Business Finance Simulation</a:t>
            </a:r>
          </a:p>
          <a:p>
            <a:pPr>
              <a:lnSpc>
                <a:spcPts val="5000"/>
              </a:lnSpc>
            </a:pPr>
            <a:r>
              <a:rPr lang="en-US" sz="2800" b="1" dirty="0" smtClean="0">
                <a:solidFill>
                  <a:srgbClr val="002060"/>
                </a:solidFill>
                <a:latin typeface="Calibri" pitchFamily="34" charset="0"/>
              </a:rPr>
              <a:t>Corporate Learning</a:t>
            </a:r>
            <a:endParaRPr lang="en-US" sz="2800" b="1" dirty="0">
              <a:solidFill>
                <a:srgbClr val="002060"/>
              </a:solidFill>
              <a:latin typeface="Calibri" pitchFamily="34" charset="0"/>
            </a:endParaRPr>
          </a:p>
        </p:txBody>
      </p:sp>
    </p:spTree>
    <p:extLst>
      <p:ext uri="{BB962C8B-B14F-4D97-AF65-F5344CB8AC3E}">
        <p14:creationId xmlns:p14="http://schemas.microsoft.com/office/powerpoint/2010/main" val="2729452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Learning points – Finance skills (detailed) – continued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10</a:t>
            </a:fld>
            <a:endParaRPr lang="en-US"/>
          </a:p>
        </p:txBody>
      </p:sp>
      <p:sp>
        <p:nvSpPr>
          <p:cNvPr id="2" name="TextBox 1"/>
          <p:cNvSpPr txBox="1"/>
          <p:nvPr/>
        </p:nvSpPr>
        <p:spPr>
          <a:xfrm>
            <a:off x="539475" y="1662370"/>
            <a:ext cx="2381110" cy="823302"/>
          </a:xfrm>
          <a:prstGeom prst="rect">
            <a:avLst/>
          </a:prstGeom>
          <a:noFill/>
        </p:spPr>
        <p:txBody>
          <a:bodyPr wrap="square" rtlCol="0">
            <a:spAutoFit/>
          </a:bodyPr>
          <a:lstStyle/>
          <a:p>
            <a:pPr>
              <a:lnSpc>
                <a:spcPts val="1900"/>
              </a:lnSpc>
            </a:pPr>
            <a:r>
              <a:rPr lang="en-US" sz="1600" b="1" dirty="0">
                <a:latin typeface="Calibri" pitchFamily="34" charset="0"/>
              </a:rPr>
              <a:t>Financial </a:t>
            </a:r>
            <a:endParaRPr lang="en-US" sz="1600" b="1" dirty="0" smtClean="0">
              <a:latin typeface="Calibri" pitchFamily="34" charset="0"/>
            </a:endParaRPr>
          </a:p>
          <a:p>
            <a:pPr>
              <a:lnSpc>
                <a:spcPts val="1900"/>
              </a:lnSpc>
            </a:pPr>
            <a:r>
              <a:rPr lang="en-US" sz="1600" b="1" dirty="0" smtClean="0">
                <a:latin typeface="Calibri" pitchFamily="34" charset="0"/>
              </a:rPr>
              <a:t>planning </a:t>
            </a:r>
          </a:p>
          <a:p>
            <a:pPr>
              <a:lnSpc>
                <a:spcPts val="1900"/>
              </a:lnSpc>
            </a:pPr>
            <a:r>
              <a:rPr lang="en-US" sz="1600" b="1" dirty="0" smtClean="0">
                <a:latin typeface="Calibri" pitchFamily="34" charset="0"/>
              </a:rPr>
              <a:t>and </a:t>
            </a:r>
            <a:r>
              <a:rPr lang="en-US" sz="1600" b="1" dirty="0">
                <a:latin typeface="Calibri" pitchFamily="34" charset="0"/>
              </a:rPr>
              <a:t>analysis </a:t>
            </a:r>
          </a:p>
        </p:txBody>
      </p:sp>
      <p:sp>
        <p:nvSpPr>
          <p:cNvPr id="4" name="TextBox 3"/>
          <p:cNvSpPr txBox="1"/>
          <p:nvPr/>
        </p:nvSpPr>
        <p:spPr>
          <a:xfrm>
            <a:off x="2459725" y="1623965"/>
            <a:ext cx="6067990" cy="1523494"/>
          </a:xfrm>
          <a:prstGeom prst="rect">
            <a:avLst/>
          </a:prstGeom>
          <a:noFill/>
        </p:spPr>
        <p:txBody>
          <a:bodyPr wrap="square" rtlCol="0">
            <a:spAutoFit/>
          </a:bodyPr>
          <a:lstStyle/>
          <a:p>
            <a:pPr marL="285750" lvl="0" indent="-285750">
              <a:lnSpc>
                <a:spcPts val="1800"/>
              </a:lnSpc>
              <a:buFont typeface="Wingdings" pitchFamily="2" charset="2"/>
              <a:buChar char="§"/>
            </a:pPr>
            <a:r>
              <a:rPr lang="en-US" sz="1400" dirty="0" smtClean="0">
                <a:latin typeface="Calibri" pitchFamily="34" charset="0"/>
              </a:rPr>
              <a:t>Use market data to forecast sales and structure company’s operations accordingly</a:t>
            </a:r>
          </a:p>
          <a:p>
            <a:pPr marL="285750" lvl="0" indent="-285750">
              <a:lnSpc>
                <a:spcPts val="1800"/>
              </a:lnSpc>
              <a:buFont typeface="Wingdings" pitchFamily="2" charset="2"/>
              <a:buChar char="§"/>
            </a:pPr>
            <a:r>
              <a:rPr lang="en-US" sz="1400" dirty="0" smtClean="0">
                <a:latin typeface="Calibri" pitchFamily="34" charset="0"/>
              </a:rPr>
              <a:t>Manage the company’s budget for long-term assets (capacity) and med-term assets (inventory)</a:t>
            </a:r>
            <a:endParaRPr lang="en-US" sz="1400" dirty="0">
              <a:latin typeface="Calibri" pitchFamily="34" charset="0"/>
            </a:endParaRPr>
          </a:p>
          <a:p>
            <a:pPr marL="285750" lvl="0" indent="-285750">
              <a:lnSpc>
                <a:spcPts val="1800"/>
              </a:lnSpc>
              <a:buFont typeface="Wingdings" pitchFamily="2" charset="2"/>
              <a:buChar char="§"/>
            </a:pPr>
            <a:r>
              <a:rPr lang="en-US" sz="1400" dirty="0">
                <a:latin typeface="Calibri" pitchFamily="34" charset="0"/>
              </a:rPr>
              <a:t>Understand </a:t>
            </a:r>
            <a:r>
              <a:rPr lang="en-US" sz="1400" dirty="0" smtClean="0">
                <a:latin typeface="Calibri" pitchFamily="34" charset="0"/>
              </a:rPr>
              <a:t>the long-term effects </a:t>
            </a:r>
            <a:r>
              <a:rPr lang="en-US" sz="1400" dirty="0">
                <a:latin typeface="Calibri" pitchFamily="34" charset="0"/>
              </a:rPr>
              <a:t>and </a:t>
            </a:r>
            <a:r>
              <a:rPr lang="en-US" sz="1400" dirty="0" smtClean="0">
                <a:latin typeface="Calibri" pitchFamily="34" charset="0"/>
              </a:rPr>
              <a:t>how to plan </a:t>
            </a:r>
            <a:r>
              <a:rPr lang="en-US" sz="1400" dirty="0">
                <a:latin typeface="Calibri" pitchFamily="34" charset="0"/>
              </a:rPr>
              <a:t>beyond the current period </a:t>
            </a:r>
          </a:p>
          <a:p>
            <a:endParaRPr lang="en-US" dirty="0"/>
          </a:p>
        </p:txBody>
      </p:sp>
      <p:sp>
        <p:nvSpPr>
          <p:cNvPr id="7" name="TextBox 6"/>
          <p:cNvSpPr txBox="1"/>
          <p:nvPr/>
        </p:nvSpPr>
        <p:spPr>
          <a:xfrm>
            <a:off x="539475" y="3083355"/>
            <a:ext cx="2381110" cy="584775"/>
          </a:xfrm>
          <a:prstGeom prst="rect">
            <a:avLst/>
          </a:prstGeom>
          <a:noFill/>
        </p:spPr>
        <p:txBody>
          <a:bodyPr wrap="square" rtlCol="0">
            <a:spAutoFit/>
          </a:bodyPr>
          <a:lstStyle/>
          <a:p>
            <a:r>
              <a:rPr lang="en-US" sz="1600" b="1" dirty="0">
                <a:latin typeface="Calibri" pitchFamily="34" charset="0"/>
              </a:rPr>
              <a:t>International </a:t>
            </a:r>
            <a:endParaRPr lang="en-US" sz="1600" b="1" dirty="0" smtClean="0">
              <a:latin typeface="Calibri" pitchFamily="34" charset="0"/>
            </a:endParaRPr>
          </a:p>
          <a:p>
            <a:r>
              <a:rPr lang="en-US" sz="1600" b="1" dirty="0" smtClean="0">
                <a:latin typeface="Calibri" pitchFamily="34" charset="0"/>
              </a:rPr>
              <a:t>taxation </a:t>
            </a:r>
            <a:endParaRPr lang="en-US" sz="1600" b="1" dirty="0">
              <a:latin typeface="Calibri" pitchFamily="34" charset="0"/>
            </a:endParaRPr>
          </a:p>
        </p:txBody>
      </p:sp>
      <p:sp>
        <p:nvSpPr>
          <p:cNvPr id="8" name="TextBox 7"/>
          <p:cNvSpPr txBox="1"/>
          <p:nvPr/>
        </p:nvSpPr>
        <p:spPr>
          <a:xfrm>
            <a:off x="2459725" y="3083355"/>
            <a:ext cx="6067990" cy="1061829"/>
          </a:xfrm>
          <a:prstGeom prst="rect">
            <a:avLst/>
          </a:prstGeom>
          <a:noFill/>
        </p:spPr>
        <p:txBody>
          <a:bodyPr wrap="square" rtlCol="0">
            <a:spAutoFit/>
          </a:bodyPr>
          <a:lstStyle/>
          <a:p>
            <a:pPr marL="285750" lvl="0" indent="-285750">
              <a:lnSpc>
                <a:spcPts val="1800"/>
              </a:lnSpc>
              <a:buFont typeface="Wingdings" pitchFamily="2" charset="2"/>
              <a:buChar char="§"/>
            </a:pPr>
            <a:r>
              <a:rPr lang="en-US" sz="1400" dirty="0" smtClean="0">
                <a:latin typeface="Calibri" pitchFamily="34" charset="0"/>
              </a:rPr>
              <a:t>Learn the differences and specifics of the local tax rules and rates </a:t>
            </a:r>
          </a:p>
          <a:p>
            <a:pPr marL="285750" lvl="0" indent="-285750">
              <a:lnSpc>
                <a:spcPts val="1800"/>
              </a:lnSpc>
              <a:buFont typeface="Wingdings" pitchFamily="2" charset="2"/>
              <a:buChar char="§"/>
            </a:pPr>
            <a:r>
              <a:rPr lang="en-US" sz="1400" dirty="0" smtClean="0">
                <a:latin typeface="Calibri" pitchFamily="34" charset="0"/>
              </a:rPr>
              <a:t>Test the various tools available to a multinational corporation to achieve </a:t>
            </a:r>
            <a:r>
              <a:rPr lang="en-US" sz="1400" dirty="0">
                <a:latin typeface="Calibri" pitchFamily="34" charset="0"/>
              </a:rPr>
              <a:t>better tax efficiency </a:t>
            </a:r>
          </a:p>
          <a:p>
            <a:endParaRPr lang="en-US" dirty="0"/>
          </a:p>
        </p:txBody>
      </p:sp>
      <p:sp>
        <p:nvSpPr>
          <p:cNvPr id="10" name="TextBox 9"/>
          <p:cNvSpPr txBox="1"/>
          <p:nvPr/>
        </p:nvSpPr>
        <p:spPr>
          <a:xfrm>
            <a:off x="539475" y="4120290"/>
            <a:ext cx="2381110" cy="823302"/>
          </a:xfrm>
          <a:prstGeom prst="rect">
            <a:avLst/>
          </a:prstGeom>
          <a:noFill/>
        </p:spPr>
        <p:txBody>
          <a:bodyPr wrap="square" rtlCol="0">
            <a:spAutoFit/>
          </a:bodyPr>
          <a:lstStyle/>
          <a:p>
            <a:pPr>
              <a:lnSpc>
                <a:spcPts val="1900"/>
              </a:lnSpc>
            </a:pPr>
            <a:r>
              <a:rPr lang="en-US" sz="1600" b="1" dirty="0">
                <a:latin typeface="Calibri" pitchFamily="34" charset="0"/>
              </a:rPr>
              <a:t>F</a:t>
            </a:r>
            <a:r>
              <a:rPr lang="en-US" sz="1600" b="1" dirty="0" smtClean="0">
                <a:latin typeface="Calibri" pitchFamily="34" charset="0"/>
              </a:rPr>
              <a:t>inancial </a:t>
            </a:r>
          </a:p>
          <a:p>
            <a:pPr>
              <a:lnSpc>
                <a:spcPts val="1900"/>
              </a:lnSpc>
            </a:pPr>
            <a:r>
              <a:rPr lang="en-US" sz="1600" b="1" dirty="0" smtClean="0">
                <a:latin typeface="Calibri" pitchFamily="34" charset="0"/>
              </a:rPr>
              <a:t>statements </a:t>
            </a:r>
          </a:p>
          <a:p>
            <a:pPr>
              <a:lnSpc>
                <a:spcPts val="1900"/>
              </a:lnSpc>
            </a:pPr>
            <a:r>
              <a:rPr lang="en-US" sz="1600" b="1" dirty="0" smtClean="0">
                <a:latin typeface="Calibri" pitchFamily="34" charset="0"/>
              </a:rPr>
              <a:t>analysis </a:t>
            </a:r>
            <a:endParaRPr lang="en-US" sz="1600" b="1" dirty="0">
              <a:latin typeface="Calibri" pitchFamily="34" charset="0"/>
            </a:endParaRPr>
          </a:p>
        </p:txBody>
      </p:sp>
      <p:sp>
        <p:nvSpPr>
          <p:cNvPr id="11" name="TextBox 10"/>
          <p:cNvSpPr txBox="1"/>
          <p:nvPr/>
        </p:nvSpPr>
        <p:spPr>
          <a:xfrm>
            <a:off x="2459725" y="4103157"/>
            <a:ext cx="5914370" cy="1061829"/>
          </a:xfrm>
          <a:prstGeom prst="rect">
            <a:avLst/>
          </a:prstGeom>
          <a:noFill/>
        </p:spPr>
        <p:txBody>
          <a:bodyPr wrap="square" rtlCol="0">
            <a:spAutoFit/>
          </a:bodyPr>
          <a:lstStyle/>
          <a:p>
            <a:pPr marL="285750" indent="-285750">
              <a:lnSpc>
                <a:spcPts val="1800"/>
              </a:lnSpc>
              <a:buFont typeface="Wingdings" pitchFamily="2" charset="2"/>
              <a:buChar char="§"/>
            </a:pPr>
            <a:r>
              <a:rPr lang="en-US" sz="1400" dirty="0">
                <a:latin typeface="Calibri" pitchFamily="34" charset="0"/>
              </a:rPr>
              <a:t>L</a:t>
            </a:r>
            <a:r>
              <a:rPr lang="en-US" sz="1400" dirty="0" smtClean="0">
                <a:latin typeface="Calibri" pitchFamily="34" charset="0"/>
              </a:rPr>
              <a:t>earn </a:t>
            </a:r>
            <a:r>
              <a:rPr lang="en-US" sz="1400" dirty="0">
                <a:latin typeface="Calibri" pitchFamily="34" charset="0"/>
              </a:rPr>
              <a:t>how to read </a:t>
            </a:r>
            <a:r>
              <a:rPr lang="en-US" sz="1400" dirty="0" smtClean="0">
                <a:latin typeface="Calibri" pitchFamily="34" charset="0"/>
              </a:rPr>
              <a:t>and explain the </a:t>
            </a:r>
            <a:r>
              <a:rPr lang="en-US" sz="1400" dirty="0">
                <a:latin typeface="Calibri" pitchFamily="34" charset="0"/>
              </a:rPr>
              <a:t>numbers </a:t>
            </a:r>
            <a:r>
              <a:rPr lang="en-US" sz="1400" dirty="0" smtClean="0">
                <a:latin typeface="Calibri" pitchFamily="34" charset="0"/>
              </a:rPr>
              <a:t>after they have been already generated </a:t>
            </a:r>
          </a:p>
          <a:p>
            <a:pPr marL="285750" indent="-285750">
              <a:lnSpc>
                <a:spcPts val="1800"/>
              </a:lnSpc>
              <a:buFont typeface="Wingdings" pitchFamily="2" charset="2"/>
              <a:buChar char="§"/>
            </a:pPr>
            <a:r>
              <a:rPr lang="en-US" sz="1400" dirty="0" smtClean="0">
                <a:latin typeface="Calibri" pitchFamily="34" charset="0"/>
              </a:rPr>
              <a:t>Review the historical results and examine the trends  </a:t>
            </a:r>
            <a:endParaRPr lang="en-US" sz="1400" dirty="0">
              <a:latin typeface="Calibri" pitchFamily="34" charset="0"/>
            </a:endParaRPr>
          </a:p>
          <a:p>
            <a:endParaRPr lang="en-US" dirty="0"/>
          </a:p>
        </p:txBody>
      </p:sp>
      <p:sp>
        <p:nvSpPr>
          <p:cNvPr id="12" name="TextBox 11"/>
          <p:cNvSpPr txBox="1"/>
          <p:nvPr/>
        </p:nvSpPr>
        <p:spPr>
          <a:xfrm>
            <a:off x="539475" y="5310845"/>
            <a:ext cx="2381110" cy="579646"/>
          </a:xfrm>
          <a:prstGeom prst="rect">
            <a:avLst/>
          </a:prstGeom>
          <a:noFill/>
        </p:spPr>
        <p:txBody>
          <a:bodyPr wrap="square" rtlCol="0">
            <a:spAutoFit/>
          </a:bodyPr>
          <a:lstStyle/>
          <a:p>
            <a:pPr>
              <a:lnSpc>
                <a:spcPts val="1900"/>
              </a:lnSpc>
            </a:pPr>
            <a:r>
              <a:rPr lang="en-US" sz="1600" b="1" dirty="0" smtClean="0">
                <a:latin typeface="Calibri" pitchFamily="34" charset="0"/>
              </a:rPr>
              <a:t>Competitors’ </a:t>
            </a:r>
          </a:p>
          <a:p>
            <a:pPr>
              <a:lnSpc>
                <a:spcPts val="1900"/>
              </a:lnSpc>
            </a:pPr>
            <a:r>
              <a:rPr lang="en-US" sz="1600" b="1" dirty="0" smtClean="0">
                <a:latin typeface="Calibri" pitchFamily="34" charset="0"/>
              </a:rPr>
              <a:t>analysis </a:t>
            </a:r>
            <a:endParaRPr lang="en-US" sz="1600" b="1" dirty="0">
              <a:latin typeface="Calibri" pitchFamily="34" charset="0"/>
            </a:endParaRPr>
          </a:p>
        </p:txBody>
      </p:sp>
      <p:sp>
        <p:nvSpPr>
          <p:cNvPr id="13" name="Rounded Rectangle 12"/>
          <p:cNvSpPr/>
          <p:nvPr/>
        </p:nvSpPr>
        <p:spPr>
          <a:xfrm>
            <a:off x="539475" y="2929735"/>
            <a:ext cx="8026645" cy="76810"/>
          </a:xfrm>
          <a:prstGeom prst="roundRect">
            <a:avLst/>
          </a:prstGeom>
          <a:solidFill>
            <a:schemeClr val="bg1">
              <a:lumMod val="7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77880" y="3928265"/>
            <a:ext cx="8026645" cy="76810"/>
          </a:xfrm>
          <a:prstGeom prst="roundRect">
            <a:avLst/>
          </a:prstGeom>
          <a:solidFill>
            <a:schemeClr val="bg1">
              <a:lumMod val="7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39475" y="5118820"/>
            <a:ext cx="8026645" cy="76810"/>
          </a:xfrm>
          <a:prstGeom prst="roundRect">
            <a:avLst/>
          </a:prstGeom>
          <a:solidFill>
            <a:schemeClr val="bg1">
              <a:lumMod val="7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59725" y="5310845"/>
            <a:ext cx="5914370" cy="1061829"/>
          </a:xfrm>
          <a:prstGeom prst="rect">
            <a:avLst/>
          </a:prstGeom>
          <a:noFill/>
        </p:spPr>
        <p:txBody>
          <a:bodyPr wrap="square" rtlCol="0">
            <a:spAutoFit/>
          </a:bodyPr>
          <a:lstStyle/>
          <a:p>
            <a:pPr marL="285750" indent="-285750">
              <a:lnSpc>
                <a:spcPts val="1800"/>
              </a:lnSpc>
              <a:buFont typeface="Wingdings" pitchFamily="2" charset="2"/>
              <a:buChar char="§"/>
            </a:pPr>
            <a:r>
              <a:rPr lang="en-US" sz="1400" dirty="0" smtClean="0">
                <a:latin typeface="Calibri" pitchFamily="34" charset="0"/>
              </a:rPr>
              <a:t>Learn how to use limited publicly available data for the competitors to draw conclusions for their strategy and make adjustments to be more competitive </a:t>
            </a:r>
            <a:endParaRPr lang="en-US" sz="1400" dirty="0">
              <a:latin typeface="Calibri" pitchFamily="34" charset="0"/>
            </a:endParaRPr>
          </a:p>
          <a:p>
            <a:endParaRPr lang="en-US" dirty="0"/>
          </a:p>
        </p:txBody>
      </p:sp>
    </p:spTree>
    <p:extLst>
      <p:ext uri="{BB962C8B-B14F-4D97-AF65-F5344CB8AC3E}">
        <p14:creationId xmlns:p14="http://schemas.microsoft.com/office/powerpoint/2010/main" val="2949922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39475" y="1585560"/>
            <a:ext cx="8065050" cy="84491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Learning points – Management skills (detailed)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11</a:t>
            </a:fld>
            <a:endParaRPr lang="en-US"/>
          </a:p>
        </p:txBody>
      </p:sp>
      <p:sp>
        <p:nvSpPr>
          <p:cNvPr id="2" name="TextBox 1"/>
          <p:cNvSpPr txBox="1"/>
          <p:nvPr/>
        </p:nvSpPr>
        <p:spPr>
          <a:xfrm>
            <a:off x="577880" y="2776115"/>
            <a:ext cx="2381110" cy="584775"/>
          </a:xfrm>
          <a:prstGeom prst="rect">
            <a:avLst/>
          </a:prstGeom>
          <a:noFill/>
        </p:spPr>
        <p:txBody>
          <a:bodyPr wrap="square" rtlCol="0">
            <a:spAutoFit/>
          </a:bodyPr>
          <a:lstStyle/>
          <a:p>
            <a:pPr>
              <a:lnSpc>
                <a:spcPts val="1900"/>
              </a:lnSpc>
            </a:pPr>
            <a:r>
              <a:rPr lang="en-US" sz="1600" b="1" dirty="0">
                <a:latin typeface="Calibri" pitchFamily="34" charset="0"/>
              </a:rPr>
              <a:t>M</a:t>
            </a:r>
            <a:r>
              <a:rPr lang="en-US" sz="1600" b="1" dirty="0" smtClean="0">
                <a:latin typeface="Calibri" pitchFamily="34" charset="0"/>
              </a:rPr>
              <a:t>anagement </a:t>
            </a:r>
          </a:p>
          <a:p>
            <a:pPr>
              <a:lnSpc>
                <a:spcPts val="1900"/>
              </a:lnSpc>
            </a:pPr>
            <a:r>
              <a:rPr lang="en-US" sz="1600" b="1" dirty="0" smtClean="0">
                <a:latin typeface="Calibri" pitchFamily="34" charset="0"/>
              </a:rPr>
              <a:t>Skills </a:t>
            </a:r>
            <a:endParaRPr lang="en-US" sz="1600" b="1" dirty="0">
              <a:latin typeface="Calibri" pitchFamily="34" charset="0"/>
            </a:endParaRPr>
          </a:p>
        </p:txBody>
      </p:sp>
      <p:sp>
        <p:nvSpPr>
          <p:cNvPr id="4" name="TextBox 3"/>
          <p:cNvSpPr txBox="1"/>
          <p:nvPr/>
        </p:nvSpPr>
        <p:spPr>
          <a:xfrm>
            <a:off x="2459725" y="2776115"/>
            <a:ext cx="5991180" cy="1754326"/>
          </a:xfrm>
          <a:prstGeom prst="rect">
            <a:avLst/>
          </a:prstGeom>
          <a:noFill/>
        </p:spPr>
        <p:txBody>
          <a:bodyPr wrap="square" rtlCol="0">
            <a:spAutoFit/>
          </a:bodyPr>
          <a:lstStyle/>
          <a:p>
            <a:pPr marL="285750" lvl="0" indent="-285750">
              <a:lnSpc>
                <a:spcPts val="1800"/>
              </a:lnSpc>
              <a:buFont typeface="Wingdings" pitchFamily="2" charset="2"/>
              <a:buChar char="§"/>
            </a:pPr>
            <a:r>
              <a:rPr lang="en-US" sz="1400" dirty="0" smtClean="0">
                <a:latin typeface="Calibri" pitchFamily="34" charset="0"/>
              </a:rPr>
              <a:t>See </a:t>
            </a:r>
            <a:r>
              <a:rPr lang="en-US" sz="1400" dirty="0">
                <a:latin typeface="Calibri" pitchFamily="34" charset="0"/>
              </a:rPr>
              <a:t>the </a:t>
            </a:r>
            <a:r>
              <a:rPr lang="en-US" sz="1400" dirty="0" smtClean="0">
                <a:latin typeface="Calibri" pitchFamily="34" charset="0"/>
              </a:rPr>
              <a:t>“big picture” about managing a complex organization and </a:t>
            </a:r>
            <a:r>
              <a:rPr lang="en-US" sz="1400" dirty="0">
                <a:latin typeface="Calibri" pitchFamily="34" charset="0"/>
              </a:rPr>
              <a:t>how certain decisions effect </a:t>
            </a:r>
            <a:r>
              <a:rPr lang="en-US" sz="1400" dirty="0" smtClean="0">
                <a:latin typeface="Calibri" pitchFamily="34" charset="0"/>
              </a:rPr>
              <a:t>multiple </a:t>
            </a:r>
            <a:r>
              <a:rPr lang="en-US" sz="1400" dirty="0">
                <a:latin typeface="Calibri" pitchFamily="34" charset="0"/>
              </a:rPr>
              <a:t>areas </a:t>
            </a:r>
            <a:r>
              <a:rPr lang="en-US" sz="1400" dirty="0" smtClean="0">
                <a:latin typeface="Calibri" pitchFamily="34" charset="0"/>
              </a:rPr>
              <a:t>of corporate finance</a:t>
            </a:r>
          </a:p>
          <a:p>
            <a:pPr marL="285750" indent="-285750">
              <a:lnSpc>
                <a:spcPts val="1800"/>
              </a:lnSpc>
              <a:buFont typeface="Wingdings" pitchFamily="2" charset="2"/>
              <a:buChar char="§"/>
            </a:pPr>
            <a:r>
              <a:rPr lang="en-US" sz="1400" dirty="0">
                <a:latin typeface="Calibri" pitchFamily="34" charset="0"/>
              </a:rPr>
              <a:t>Acknowledge and manage trade-offs </a:t>
            </a:r>
            <a:r>
              <a:rPr lang="en-US" sz="1400" dirty="0" smtClean="0">
                <a:latin typeface="Calibri" pitchFamily="34" charset="0"/>
              </a:rPr>
              <a:t>and learn to prioritize and focus</a:t>
            </a:r>
          </a:p>
          <a:p>
            <a:pPr marL="285750" indent="-285750">
              <a:lnSpc>
                <a:spcPts val="1800"/>
              </a:lnSpc>
              <a:buFont typeface="Wingdings" pitchFamily="2" charset="2"/>
              <a:buChar char="§"/>
            </a:pPr>
            <a:r>
              <a:rPr lang="en-US" sz="1400" dirty="0" smtClean="0">
                <a:latin typeface="Calibri" pitchFamily="34" charset="0"/>
              </a:rPr>
              <a:t>Learn to evaluate performance, identify mistakes and recover </a:t>
            </a:r>
          </a:p>
          <a:p>
            <a:pPr marL="285750" lvl="0" indent="-285750">
              <a:lnSpc>
                <a:spcPts val="1800"/>
              </a:lnSpc>
              <a:buFont typeface="Wingdings" pitchFamily="2" charset="2"/>
              <a:buChar char="§"/>
            </a:pPr>
            <a:r>
              <a:rPr lang="en-US" sz="1400" dirty="0" smtClean="0">
                <a:latin typeface="Calibri" pitchFamily="34" charset="0"/>
              </a:rPr>
              <a:t>Accountability – take ownership of the decisions and defend them to the public, develop and follow internal rules </a:t>
            </a:r>
            <a:endParaRPr lang="en-US" sz="1400" dirty="0">
              <a:latin typeface="Calibri" pitchFamily="34" charset="0"/>
            </a:endParaRPr>
          </a:p>
          <a:p>
            <a:endParaRPr lang="en-US" dirty="0"/>
          </a:p>
        </p:txBody>
      </p:sp>
      <p:sp>
        <p:nvSpPr>
          <p:cNvPr id="7" name="TextBox 6"/>
          <p:cNvSpPr txBox="1"/>
          <p:nvPr/>
        </p:nvSpPr>
        <p:spPr>
          <a:xfrm>
            <a:off x="539475" y="4641163"/>
            <a:ext cx="2381110" cy="579646"/>
          </a:xfrm>
          <a:prstGeom prst="rect">
            <a:avLst/>
          </a:prstGeom>
          <a:noFill/>
        </p:spPr>
        <p:txBody>
          <a:bodyPr wrap="square" rtlCol="0">
            <a:spAutoFit/>
          </a:bodyPr>
          <a:lstStyle/>
          <a:p>
            <a:pPr>
              <a:lnSpc>
                <a:spcPts val="1900"/>
              </a:lnSpc>
            </a:pPr>
            <a:r>
              <a:rPr lang="en-US" sz="1600" b="1" dirty="0" smtClean="0">
                <a:latin typeface="Calibri" pitchFamily="34" charset="0"/>
              </a:rPr>
              <a:t>Organizational </a:t>
            </a:r>
          </a:p>
          <a:p>
            <a:pPr>
              <a:lnSpc>
                <a:spcPts val="1900"/>
              </a:lnSpc>
            </a:pPr>
            <a:r>
              <a:rPr lang="en-US" sz="1600" b="1" dirty="0" smtClean="0">
                <a:latin typeface="Calibri" pitchFamily="34" charset="0"/>
              </a:rPr>
              <a:t>Skills </a:t>
            </a:r>
            <a:endParaRPr lang="en-US" sz="1600" b="1" dirty="0">
              <a:latin typeface="Calibri" pitchFamily="34" charset="0"/>
            </a:endParaRPr>
          </a:p>
        </p:txBody>
      </p:sp>
      <p:sp>
        <p:nvSpPr>
          <p:cNvPr id="8" name="TextBox 7"/>
          <p:cNvSpPr txBox="1"/>
          <p:nvPr/>
        </p:nvSpPr>
        <p:spPr>
          <a:xfrm>
            <a:off x="2421320" y="4632663"/>
            <a:ext cx="6183205" cy="1831271"/>
          </a:xfrm>
          <a:prstGeom prst="rect">
            <a:avLst/>
          </a:prstGeom>
          <a:noFill/>
        </p:spPr>
        <p:txBody>
          <a:bodyPr wrap="square" rtlCol="0">
            <a:spAutoFit/>
          </a:bodyPr>
          <a:lstStyle/>
          <a:p>
            <a:pPr marL="285750" lvl="0" indent="-285750">
              <a:lnSpc>
                <a:spcPts val="1900"/>
              </a:lnSpc>
              <a:buFont typeface="Wingdings" pitchFamily="2" charset="2"/>
              <a:buChar char="§"/>
            </a:pPr>
            <a:r>
              <a:rPr lang="en-US" sz="1400" dirty="0">
                <a:latin typeface="Calibri" pitchFamily="34" charset="0"/>
              </a:rPr>
              <a:t>Time </a:t>
            </a:r>
            <a:r>
              <a:rPr lang="en-US" sz="1400" dirty="0" smtClean="0">
                <a:latin typeface="Calibri" pitchFamily="34" charset="0"/>
              </a:rPr>
              <a:t>management – deadlines in FORAD are similar to the deadlines in any  real business and require tight organization  </a:t>
            </a:r>
          </a:p>
          <a:p>
            <a:pPr marL="285750" lvl="0" indent="-285750">
              <a:lnSpc>
                <a:spcPts val="1900"/>
              </a:lnSpc>
              <a:buFont typeface="Wingdings" pitchFamily="2" charset="2"/>
              <a:buChar char="§"/>
            </a:pPr>
            <a:r>
              <a:rPr lang="en-US" sz="1400" dirty="0" smtClean="0">
                <a:latin typeface="Calibri" pitchFamily="34" charset="0"/>
              </a:rPr>
              <a:t>Team dynamics – success in FORAD is nearly impossible without effective team with quality discussions and team commitments</a:t>
            </a:r>
          </a:p>
          <a:p>
            <a:pPr marL="285750" lvl="0" indent="-285750">
              <a:lnSpc>
                <a:spcPts val="1900"/>
              </a:lnSpc>
              <a:buFont typeface="Wingdings" pitchFamily="2" charset="2"/>
              <a:buChar char="§"/>
            </a:pPr>
            <a:r>
              <a:rPr lang="en-US" sz="1400" dirty="0" smtClean="0">
                <a:latin typeface="Calibri" pitchFamily="34" charset="0"/>
              </a:rPr>
              <a:t>Communication </a:t>
            </a:r>
            <a:r>
              <a:rPr lang="en-US" sz="1400" dirty="0">
                <a:latin typeface="Calibri" pitchFamily="34" charset="0"/>
              </a:rPr>
              <a:t>skills </a:t>
            </a:r>
            <a:r>
              <a:rPr lang="en-US" sz="1400" dirty="0" smtClean="0">
                <a:latin typeface="Calibri" pitchFamily="34" charset="0"/>
              </a:rPr>
              <a:t>– learn to communicate and negotiate within the team, but also when presenting the company’s decisions and results </a:t>
            </a:r>
            <a:endParaRPr lang="en-US" sz="1400" dirty="0">
              <a:latin typeface="Calibri" pitchFamily="34" charset="0"/>
            </a:endParaRPr>
          </a:p>
          <a:p>
            <a:endParaRPr lang="en-US" dirty="0"/>
          </a:p>
        </p:txBody>
      </p:sp>
      <p:sp>
        <p:nvSpPr>
          <p:cNvPr id="5" name="TextBox 4"/>
          <p:cNvSpPr txBox="1"/>
          <p:nvPr/>
        </p:nvSpPr>
        <p:spPr>
          <a:xfrm>
            <a:off x="693095" y="1633017"/>
            <a:ext cx="7719405" cy="682238"/>
          </a:xfrm>
          <a:prstGeom prst="rect">
            <a:avLst/>
          </a:prstGeom>
          <a:noFill/>
        </p:spPr>
        <p:txBody>
          <a:bodyPr wrap="square" rtlCol="0">
            <a:spAutoFit/>
          </a:bodyPr>
          <a:lstStyle/>
          <a:p>
            <a:pPr algn="ctr">
              <a:lnSpc>
                <a:spcPts val="2300"/>
              </a:lnSpc>
            </a:pPr>
            <a:r>
              <a:rPr lang="en-US" sz="1600" b="1" dirty="0" smtClean="0">
                <a:solidFill>
                  <a:schemeClr val="bg1"/>
                </a:solidFill>
                <a:latin typeface="Calibri" pitchFamily="34" charset="0"/>
              </a:rPr>
              <a:t>The FORAD simulation also allows the users to build skills in areas outside of corporate finance – to complete the overall  training experience</a:t>
            </a:r>
            <a:endParaRPr lang="en-US" sz="1600" b="1" dirty="0">
              <a:solidFill>
                <a:schemeClr val="bg1"/>
              </a:solidFill>
              <a:latin typeface="Calibri" pitchFamily="34" charset="0"/>
            </a:endParaRPr>
          </a:p>
        </p:txBody>
      </p:sp>
      <p:sp>
        <p:nvSpPr>
          <p:cNvPr id="12" name="Rounded Rectangle 11"/>
          <p:cNvSpPr/>
          <p:nvPr/>
        </p:nvSpPr>
        <p:spPr>
          <a:xfrm>
            <a:off x="577880" y="4389125"/>
            <a:ext cx="8026645" cy="76810"/>
          </a:xfrm>
          <a:prstGeom prst="roundRect">
            <a:avLst/>
          </a:prstGeom>
          <a:solidFill>
            <a:schemeClr val="bg1">
              <a:lumMod val="7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3919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694190" y="1854395"/>
            <a:ext cx="2072775" cy="422455"/>
          </a:xfrm>
          <a:prstGeom prst="homePlat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smtClean="0">
                <a:solidFill>
                  <a:srgbClr val="002060"/>
                </a:solidFill>
              </a:rPr>
              <a:t>Why use this product?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12</a:t>
            </a:fld>
            <a:endParaRPr lang="en-US"/>
          </a:p>
        </p:txBody>
      </p:sp>
      <p:sp>
        <p:nvSpPr>
          <p:cNvPr id="18" name="TextBox 17"/>
          <p:cNvSpPr txBox="1"/>
          <p:nvPr/>
        </p:nvSpPr>
        <p:spPr>
          <a:xfrm>
            <a:off x="694189" y="1892800"/>
            <a:ext cx="2264801" cy="422892"/>
          </a:xfrm>
          <a:prstGeom prst="rect">
            <a:avLst/>
          </a:prstGeom>
          <a:noFill/>
          <a:ln>
            <a:noFill/>
          </a:ln>
        </p:spPr>
        <p:txBody>
          <a:bodyPr wrap="square" rtlCol="0">
            <a:noAutofit/>
          </a:bodyPr>
          <a:lstStyle/>
          <a:p>
            <a:r>
              <a:rPr lang="en-US" sz="1600" b="1" dirty="0" smtClean="0">
                <a:solidFill>
                  <a:schemeClr val="bg1"/>
                </a:solidFill>
                <a:latin typeface="Calibri" pitchFamily="34" charset="0"/>
              </a:rPr>
              <a:t>Professional training</a:t>
            </a:r>
          </a:p>
        </p:txBody>
      </p:sp>
      <p:sp>
        <p:nvSpPr>
          <p:cNvPr id="26" name="Pentagon 25"/>
          <p:cNvSpPr/>
          <p:nvPr/>
        </p:nvSpPr>
        <p:spPr>
          <a:xfrm>
            <a:off x="693096" y="5618085"/>
            <a:ext cx="2073870" cy="422455"/>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entagon 29"/>
          <p:cNvSpPr/>
          <p:nvPr/>
        </p:nvSpPr>
        <p:spPr>
          <a:xfrm>
            <a:off x="694190" y="3390595"/>
            <a:ext cx="2072775" cy="422455"/>
          </a:xfrm>
          <a:prstGeom prst="homePlat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entagon 30"/>
          <p:cNvSpPr/>
          <p:nvPr/>
        </p:nvSpPr>
        <p:spPr>
          <a:xfrm>
            <a:off x="693096" y="4888390"/>
            <a:ext cx="2073872" cy="422455"/>
          </a:xfrm>
          <a:prstGeom prst="homePlat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entagon 31"/>
          <p:cNvSpPr/>
          <p:nvPr/>
        </p:nvSpPr>
        <p:spPr>
          <a:xfrm>
            <a:off x="694191" y="4120290"/>
            <a:ext cx="2072776" cy="422455"/>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entagon 32"/>
          <p:cNvSpPr/>
          <p:nvPr/>
        </p:nvSpPr>
        <p:spPr>
          <a:xfrm>
            <a:off x="694190" y="2622495"/>
            <a:ext cx="2072776" cy="422455"/>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93095" y="2660900"/>
            <a:ext cx="2264801" cy="422892"/>
          </a:xfrm>
          <a:prstGeom prst="rect">
            <a:avLst/>
          </a:prstGeom>
          <a:noFill/>
          <a:ln>
            <a:noFill/>
          </a:ln>
        </p:spPr>
        <p:txBody>
          <a:bodyPr wrap="square" rtlCol="0">
            <a:noAutofit/>
          </a:bodyPr>
          <a:lstStyle/>
          <a:p>
            <a:r>
              <a:rPr lang="en-US" sz="1600" b="1" dirty="0" smtClean="0">
                <a:solidFill>
                  <a:schemeClr val="bg1"/>
                </a:solidFill>
                <a:latin typeface="Calibri" pitchFamily="34" charset="0"/>
              </a:rPr>
              <a:t>Build stronger team </a:t>
            </a:r>
          </a:p>
        </p:txBody>
      </p:sp>
      <p:sp>
        <p:nvSpPr>
          <p:cNvPr id="35" name="TextBox 34"/>
          <p:cNvSpPr txBox="1"/>
          <p:nvPr/>
        </p:nvSpPr>
        <p:spPr>
          <a:xfrm>
            <a:off x="693096" y="3429000"/>
            <a:ext cx="2112274" cy="422892"/>
          </a:xfrm>
          <a:prstGeom prst="rect">
            <a:avLst/>
          </a:prstGeom>
          <a:noFill/>
          <a:ln>
            <a:noFill/>
          </a:ln>
        </p:spPr>
        <p:txBody>
          <a:bodyPr wrap="square" rtlCol="0">
            <a:noAutofit/>
          </a:bodyPr>
          <a:lstStyle/>
          <a:p>
            <a:r>
              <a:rPr lang="en-US" sz="1600" b="1" dirty="0" smtClean="0">
                <a:solidFill>
                  <a:schemeClr val="bg1"/>
                </a:solidFill>
                <a:latin typeface="Calibri" pitchFamily="34" charset="0"/>
              </a:rPr>
              <a:t>Share the knowledge </a:t>
            </a:r>
          </a:p>
        </p:txBody>
      </p:sp>
      <p:sp>
        <p:nvSpPr>
          <p:cNvPr id="36" name="TextBox 35"/>
          <p:cNvSpPr txBox="1"/>
          <p:nvPr/>
        </p:nvSpPr>
        <p:spPr>
          <a:xfrm>
            <a:off x="694190" y="4926358"/>
            <a:ext cx="2072776" cy="422892"/>
          </a:xfrm>
          <a:prstGeom prst="rect">
            <a:avLst/>
          </a:prstGeom>
          <a:noFill/>
          <a:ln>
            <a:noFill/>
          </a:ln>
        </p:spPr>
        <p:txBody>
          <a:bodyPr wrap="square" rtlCol="0">
            <a:noAutofit/>
          </a:bodyPr>
          <a:lstStyle/>
          <a:p>
            <a:r>
              <a:rPr lang="en-US" sz="1600" b="1" dirty="0" smtClean="0">
                <a:solidFill>
                  <a:schemeClr val="bg1"/>
                </a:solidFill>
                <a:latin typeface="Calibri" pitchFamily="34" charset="0"/>
              </a:rPr>
              <a:t>Motivational effect </a:t>
            </a:r>
          </a:p>
        </p:txBody>
      </p:sp>
      <p:sp>
        <p:nvSpPr>
          <p:cNvPr id="37" name="TextBox 36"/>
          <p:cNvSpPr txBox="1"/>
          <p:nvPr/>
        </p:nvSpPr>
        <p:spPr>
          <a:xfrm>
            <a:off x="693095" y="5656490"/>
            <a:ext cx="1432472" cy="422892"/>
          </a:xfrm>
          <a:prstGeom prst="rect">
            <a:avLst/>
          </a:prstGeom>
          <a:noFill/>
          <a:ln>
            <a:noFill/>
          </a:ln>
        </p:spPr>
        <p:txBody>
          <a:bodyPr wrap="square" rtlCol="0">
            <a:noAutofit/>
          </a:bodyPr>
          <a:lstStyle/>
          <a:p>
            <a:r>
              <a:rPr lang="en-US" sz="1600" b="1" dirty="0" smtClean="0">
                <a:solidFill>
                  <a:schemeClr val="bg1"/>
                </a:solidFill>
                <a:latin typeface="Calibri" pitchFamily="34" charset="0"/>
              </a:rPr>
              <a:t>Flexibility </a:t>
            </a:r>
          </a:p>
        </p:txBody>
      </p:sp>
      <p:sp>
        <p:nvSpPr>
          <p:cNvPr id="38" name="TextBox 37"/>
          <p:cNvSpPr txBox="1"/>
          <p:nvPr/>
        </p:nvSpPr>
        <p:spPr>
          <a:xfrm>
            <a:off x="693096" y="4158258"/>
            <a:ext cx="1843440" cy="422892"/>
          </a:xfrm>
          <a:prstGeom prst="rect">
            <a:avLst/>
          </a:prstGeom>
          <a:noFill/>
          <a:ln>
            <a:noFill/>
          </a:ln>
        </p:spPr>
        <p:txBody>
          <a:bodyPr wrap="square" rtlCol="0">
            <a:noAutofit/>
          </a:bodyPr>
          <a:lstStyle/>
          <a:p>
            <a:r>
              <a:rPr lang="en-US" sz="1600" b="1" dirty="0" smtClean="0">
                <a:solidFill>
                  <a:schemeClr val="bg1"/>
                </a:solidFill>
                <a:latin typeface="Calibri" pitchFamily="34" charset="0"/>
              </a:rPr>
              <a:t>Effective format</a:t>
            </a:r>
          </a:p>
        </p:txBody>
      </p:sp>
      <p:sp>
        <p:nvSpPr>
          <p:cNvPr id="3" name="TextBox 2"/>
          <p:cNvSpPr txBox="1"/>
          <p:nvPr/>
        </p:nvSpPr>
        <p:spPr>
          <a:xfrm>
            <a:off x="3182721" y="1876875"/>
            <a:ext cx="5268184" cy="323165"/>
          </a:xfrm>
          <a:prstGeom prst="rect">
            <a:avLst/>
          </a:prstGeom>
          <a:noFill/>
        </p:spPr>
        <p:txBody>
          <a:bodyPr wrap="square" rtlCol="0">
            <a:spAutoFit/>
          </a:bodyPr>
          <a:lstStyle/>
          <a:p>
            <a:pPr>
              <a:lnSpc>
                <a:spcPts val="1800"/>
              </a:lnSpc>
            </a:pPr>
            <a:r>
              <a:rPr lang="en-US" sz="1400" dirty="0">
                <a:latin typeface="Calibri" pitchFamily="34" charset="0"/>
              </a:rPr>
              <a:t>I</a:t>
            </a:r>
            <a:r>
              <a:rPr lang="en-US" sz="1400" dirty="0" smtClean="0">
                <a:latin typeface="Calibri" pitchFamily="34" charset="0"/>
              </a:rPr>
              <a:t>ncreases </a:t>
            </a:r>
            <a:r>
              <a:rPr lang="en-US" sz="1400" dirty="0">
                <a:latin typeface="Calibri" pitchFamily="34" charset="0"/>
              </a:rPr>
              <a:t>the employees’ expertise and may help identify talent early</a:t>
            </a:r>
          </a:p>
        </p:txBody>
      </p:sp>
      <p:sp>
        <p:nvSpPr>
          <p:cNvPr id="39" name="TextBox 38"/>
          <p:cNvSpPr txBox="1"/>
          <p:nvPr/>
        </p:nvSpPr>
        <p:spPr>
          <a:xfrm>
            <a:off x="3122424" y="4043480"/>
            <a:ext cx="5635721" cy="553998"/>
          </a:xfrm>
          <a:prstGeom prst="rect">
            <a:avLst/>
          </a:prstGeom>
          <a:noFill/>
        </p:spPr>
        <p:txBody>
          <a:bodyPr wrap="square" rtlCol="0">
            <a:spAutoFit/>
          </a:bodyPr>
          <a:lstStyle/>
          <a:p>
            <a:pPr>
              <a:lnSpc>
                <a:spcPts val="1800"/>
              </a:lnSpc>
            </a:pPr>
            <a:r>
              <a:rPr lang="en-US" sz="1400" dirty="0" smtClean="0">
                <a:latin typeface="Calibri" pitchFamily="34" charset="0"/>
              </a:rPr>
              <a:t>The game replicates real world experience - easier transition </a:t>
            </a:r>
            <a:r>
              <a:rPr lang="en-US" sz="1400" dirty="0">
                <a:latin typeface="Calibri" pitchFamily="34" charset="0"/>
              </a:rPr>
              <a:t>from academics </a:t>
            </a:r>
            <a:r>
              <a:rPr lang="en-US" sz="1400" dirty="0" smtClean="0">
                <a:latin typeface="Calibri" pitchFamily="34" charset="0"/>
              </a:rPr>
              <a:t>. The </a:t>
            </a:r>
            <a:r>
              <a:rPr lang="en-US" sz="1400" dirty="0">
                <a:latin typeface="Calibri" pitchFamily="34" charset="0"/>
              </a:rPr>
              <a:t>competition element provides </a:t>
            </a:r>
            <a:r>
              <a:rPr lang="en-US" sz="1400" dirty="0" smtClean="0">
                <a:latin typeface="Calibri" pitchFamily="34" charset="0"/>
              </a:rPr>
              <a:t>extra motivation </a:t>
            </a:r>
            <a:r>
              <a:rPr lang="en-US" sz="1400" dirty="0">
                <a:latin typeface="Calibri" pitchFamily="34" charset="0"/>
              </a:rPr>
              <a:t>to </a:t>
            </a:r>
            <a:r>
              <a:rPr lang="en-US" sz="1400" dirty="0" smtClean="0">
                <a:latin typeface="Calibri" pitchFamily="34" charset="0"/>
              </a:rPr>
              <a:t>learn. </a:t>
            </a:r>
            <a:endParaRPr lang="en-US" sz="1400" dirty="0">
              <a:latin typeface="Calibri" pitchFamily="34" charset="0"/>
            </a:endParaRPr>
          </a:p>
        </p:txBody>
      </p:sp>
      <p:sp>
        <p:nvSpPr>
          <p:cNvPr id="40" name="TextBox 39"/>
          <p:cNvSpPr txBox="1"/>
          <p:nvPr/>
        </p:nvSpPr>
        <p:spPr>
          <a:xfrm>
            <a:off x="3191950" y="3352190"/>
            <a:ext cx="5105335" cy="523220"/>
          </a:xfrm>
          <a:prstGeom prst="rect">
            <a:avLst/>
          </a:prstGeom>
          <a:noFill/>
        </p:spPr>
        <p:txBody>
          <a:bodyPr wrap="square" rtlCol="0">
            <a:spAutoFit/>
          </a:bodyPr>
          <a:lstStyle/>
          <a:p>
            <a:r>
              <a:rPr lang="en-US" sz="1400" dirty="0">
                <a:latin typeface="Calibri" pitchFamily="34" charset="0"/>
              </a:rPr>
              <a:t>T</a:t>
            </a:r>
            <a:r>
              <a:rPr lang="en-US" sz="1400" dirty="0" smtClean="0">
                <a:latin typeface="Calibri" pitchFamily="34" charset="0"/>
              </a:rPr>
              <a:t>eam </a:t>
            </a:r>
            <a:r>
              <a:rPr lang="en-US" sz="1400" dirty="0">
                <a:latin typeface="Calibri" pitchFamily="34" charset="0"/>
              </a:rPr>
              <a:t>members learn from each </a:t>
            </a:r>
            <a:r>
              <a:rPr lang="en-US" sz="1400" dirty="0" smtClean="0">
                <a:latin typeface="Calibri" pitchFamily="34" charset="0"/>
              </a:rPr>
              <a:t>other too and get exposure to various areas of corporate finance, strategy and reporting</a:t>
            </a:r>
            <a:endParaRPr lang="en-US" sz="1400" dirty="0">
              <a:latin typeface="Calibri" pitchFamily="34" charset="0"/>
            </a:endParaRPr>
          </a:p>
        </p:txBody>
      </p:sp>
      <p:sp>
        <p:nvSpPr>
          <p:cNvPr id="41" name="TextBox 40"/>
          <p:cNvSpPr txBox="1"/>
          <p:nvPr/>
        </p:nvSpPr>
        <p:spPr>
          <a:xfrm>
            <a:off x="3035800" y="5576109"/>
            <a:ext cx="5568725" cy="579646"/>
          </a:xfrm>
          <a:prstGeom prst="rect">
            <a:avLst/>
          </a:prstGeom>
          <a:noFill/>
        </p:spPr>
        <p:txBody>
          <a:bodyPr wrap="square" rtlCol="0">
            <a:spAutoFit/>
          </a:bodyPr>
          <a:lstStyle/>
          <a:p>
            <a:pPr marL="114300" lvl="0">
              <a:lnSpc>
                <a:spcPts val="1900"/>
              </a:lnSpc>
              <a:buClr>
                <a:schemeClr val="tx1">
                  <a:lumMod val="65000"/>
                  <a:lumOff val="35000"/>
                </a:schemeClr>
              </a:buClr>
              <a:buSzPct val="150000"/>
            </a:pPr>
            <a:r>
              <a:rPr lang="en-US" sz="1400" dirty="0" smtClean="0">
                <a:latin typeface="Calibri" pitchFamily="34" charset="0"/>
              </a:rPr>
              <a:t>Choice between various game formats to fit corporate’s training needs and goals. No need for investment in technology or users’ preparation </a:t>
            </a:r>
            <a:endParaRPr lang="en-US" sz="1400" dirty="0">
              <a:latin typeface="Calibri" pitchFamily="34" charset="0"/>
            </a:endParaRPr>
          </a:p>
        </p:txBody>
      </p:sp>
      <p:sp>
        <p:nvSpPr>
          <p:cNvPr id="42" name="TextBox 41"/>
          <p:cNvSpPr txBox="1"/>
          <p:nvPr/>
        </p:nvSpPr>
        <p:spPr>
          <a:xfrm>
            <a:off x="3074205" y="4811580"/>
            <a:ext cx="5635721" cy="579646"/>
          </a:xfrm>
          <a:prstGeom prst="rect">
            <a:avLst/>
          </a:prstGeom>
          <a:noFill/>
        </p:spPr>
        <p:txBody>
          <a:bodyPr wrap="square" rtlCol="0">
            <a:spAutoFit/>
          </a:bodyPr>
          <a:lstStyle/>
          <a:p>
            <a:pPr marL="114300" lvl="0">
              <a:lnSpc>
                <a:spcPts val="1900"/>
              </a:lnSpc>
              <a:buClr>
                <a:srgbClr val="002060"/>
              </a:buClr>
              <a:buSzPct val="150000"/>
            </a:pPr>
            <a:r>
              <a:rPr lang="en-US" sz="1400" dirty="0" smtClean="0">
                <a:latin typeface="Calibri" pitchFamily="34" charset="0"/>
              </a:rPr>
              <a:t>Increases employees’ motivation; could </a:t>
            </a:r>
            <a:r>
              <a:rPr lang="en-US" sz="1400" dirty="0">
                <a:latin typeface="Calibri" pitchFamily="34" charset="0"/>
              </a:rPr>
              <a:t>be a long-term activity and carry over the positive </a:t>
            </a:r>
            <a:r>
              <a:rPr lang="en-US" sz="1400" dirty="0" smtClean="0">
                <a:latin typeface="Calibri" pitchFamily="34" charset="0"/>
              </a:rPr>
              <a:t>effect ; could be structured as “fun” activity too</a:t>
            </a:r>
            <a:endParaRPr lang="en-US" sz="1400" dirty="0">
              <a:latin typeface="Calibri" pitchFamily="34" charset="0"/>
            </a:endParaRPr>
          </a:p>
        </p:txBody>
      </p:sp>
      <p:sp>
        <p:nvSpPr>
          <p:cNvPr id="43" name="TextBox 42"/>
          <p:cNvSpPr txBox="1"/>
          <p:nvPr/>
        </p:nvSpPr>
        <p:spPr>
          <a:xfrm>
            <a:off x="3074205" y="2556723"/>
            <a:ext cx="5635721" cy="579646"/>
          </a:xfrm>
          <a:prstGeom prst="rect">
            <a:avLst/>
          </a:prstGeom>
          <a:noFill/>
        </p:spPr>
        <p:txBody>
          <a:bodyPr wrap="square" rtlCol="0">
            <a:spAutoFit/>
          </a:bodyPr>
          <a:lstStyle/>
          <a:p>
            <a:pPr marL="114300" lvl="0">
              <a:lnSpc>
                <a:spcPts val="1900"/>
              </a:lnSpc>
              <a:buClr>
                <a:schemeClr val="tx1">
                  <a:lumMod val="65000"/>
                  <a:lumOff val="35000"/>
                </a:schemeClr>
              </a:buClr>
              <a:buSzPct val="150000"/>
            </a:pPr>
            <a:r>
              <a:rPr lang="en-US" sz="1400" dirty="0" smtClean="0">
                <a:latin typeface="Calibri" pitchFamily="34" charset="0"/>
              </a:rPr>
              <a:t>Team members build </a:t>
            </a:r>
            <a:r>
              <a:rPr lang="en-US" sz="1400" dirty="0">
                <a:latin typeface="Calibri" pitchFamily="34" charset="0"/>
              </a:rPr>
              <a:t>relationships with colleagues from different functions and levels </a:t>
            </a:r>
          </a:p>
        </p:txBody>
      </p:sp>
      <p:cxnSp>
        <p:nvCxnSpPr>
          <p:cNvPr id="12" name="Straight Connector 11"/>
          <p:cNvCxnSpPr/>
          <p:nvPr/>
        </p:nvCxnSpPr>
        <p:spPr>
          <a:xfrm>
            <a:off x="2843775" y="2046420"/>
            <a:ext cx="23043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843775" y="2833722"/>
            <a:ext cx="23043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839717" y="3601822"/>
            <a:ext cx="23043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828044" y="4320479"/>
            <a:ext cx="23043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43775" y="5829312"/>
            <a:ext cx="23043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839717" y="5090055"/>
            <a:ext cx="23043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066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Logistics and other details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13</a:t>
            </a:fld>
            <a:endParaRPr lang="en-US"/>
          </a:p>
        </p:txBody>
      </p:sp>
      <p:sp>
        <p:nvSpPr>
          <p:cNvPr id="2" name="TextBox 1"/>
          <p:cNvSpPr txBox="1"/>
          <p:nvPr/>
        </p:nvSpPr>
        <p:spPr>
          <a:xfrm>
            <a:off x="1077145" y="1489503"/>
            <a:ext cx="7488975" cy="5383525"/>
          </a:xfrm>
          <a:prstGeom prst="rect">
            <a:avLst/>
          </a:prstGeom>
          <a:noFill/>
        </p:spPr>
        <p:txBody>
          <a:bodyPr wrap="square" rtlCol="0">
            <a:spAutoFit/>
          </a:bodyPr>
          <a:lstStyle/>
          <a:p>
            <a:pPr>
              <a:lnSpc>
                <a:spcPts val="1700"/>
              </a:lnSpc>
            </a:pPr>
            <a:r>
              <a:rPr lang="en-US" sz="1400" b="1" u="sng" dirty="0" smtClean="0">
                <a:solidFill>
                  <a:srgbClr val="002060"/>
                </a:solidFill>
                <a:latin typeface="Calibri" pitchFamily="34" charset="0"/>
              </a:rPr>
              <a:t>Possible </a:t>
            </a:r>
            <a:r>
              <a:rPr lang="en-US" sz="1400" b="1" u="sng" dirty="0">
                <a:solidFill>
                  <a:srgbClr val="002060"/>
                </a:solidFill>
                <a:latin typeface="Calibri" pitchFamily="34" charset="0"/>
              </a:rPr>
              <a:t>game formats:</a:t>
            </a:r>
            <a:endParaRPr lang="en-US" sz="1400" b="1" dirty="0">
              <a:solidFill>
                <a:srgbClr val="002060"/>
              </a:solidFill>
              <a:latin typeface="Calibri" pitchFamily="34" charset="0"/>
            </a:endParaRPr>
          </a:p>
          <a:p>
            <a:pPr marL="285750" lvl="0" indent="-285750">
              <a:lnSpc>
                <a:spcPts val="1700"/>
              </a:lnSpc>
              <a:buFont typeface="Arial" pitchFamily="34" charset="0"/>
              <a:buChar char="•"/>
            </a:pPr>
            <a:r>
              <a:rPr lang="en-US" sz="1400" dirty="0">
                <a:latin typeface="Calibri" pitchFamily="34" charset="0"/>
              </a:rPr>
              <a:t>Intense short course with a few decisions taken each day </a:t>
            </a:r>
            <a:endParaRPr lang="en-US" sz="1400" dirty="0" smtClean="0">
              <a:latin typeface="Calibri" pitchFamily="34" charset="0"/>
            </a:endParaRPr>
          </a:p>
          <a:p>
            <a:pPr marL="285750" lvl="0" indent="-285750">
              <a:lnSpc>
                <a:spcPts val="1700"/>
              </a:lnSpc>
              <a:buFont typeface="Arial" pitchFamily="34" charset="0"/>
              <a:buChar char="•"/>
            </a:pPr>
            <a:r>
              <a:rPr lang="en-US" sz="1400" dirty="0" smtClean="0">
                <a:latin typeface="Calibri" pitchFamily="34" charset="0"/>
              </a:rPr>
              <a:t>Extended </a:t>
            </a:r>
            <a:r>
              <a:rPr lang="en-US" sz="1400" dirty="0">
                <a:latin typeface="Calibri" pitchFamily="34" charset="0"/>
              </a:rPr>
              <a:t>course with decisions due every couple of days  </a:t>
            </a:r>
          </a:p>
          <a:p>
            <a:pPr>
              <a:lnSpc>
                <a:spcPts val="1700"/>
              </a:lnSpc>
            </a:pPr>
            <a:r>
              <a:rPr lang="en-US" sz="1400" dirty="0">
                <a:latin typeface="Calibri" pitchFamily="34" charset="0"/>
              </a:rPr>
              <a:t> </a:t>
            </a:r>
          </a:p>
          <a:p>
            <a:pPr>
              <a:lnSpc>
                <a:spcPts val="1700"/>
              </a:lnSpc>
            </a:pPr>
            <a:r>
              <a:rPr lang="en-US" sz="1400" b="1" u="sng" dirty="0">
                <a:solidFill>
                  <a:srgbClr val="002060"/>
                </a:solidFill>
                <a:latin typeface="Calibri" pitchFamily="34" charset="0"/>
              </a:rPr>
              <a:t>Teams and users </a:t>
            </a:r>
            <a:r>
              <a:rPr lang="en-US" sz="1400" dirty="0">
                <a:latin typeface="Calibri" pitchFamily="34" charset="0"/>
              </a:rPr>
              <a:t>- no fixed requirement for the number of teams </a:t>
            </a:r>
            <a:r>
              <a:rPr lang="en-US" sz="1400" dirty="0" smtClean="0">
                <a:latin typeface="Calibri" pitchFamily="34" charset="0"/>
              </a:rPr>
              <a:t>or </a:t>
            </a:r>
            <a:r>
              <a:rPr lang="en-US" sz="1400" dirty="0">
                <a:latin typeface="Calibri" pitchFamily="34" charset="0"/>
              </a:rPr>
              <a:t>team members. 3 to </a:t>
            </a:r>
            <a:r>
              <a:rPr lang="en-US" sz="1400" dirty="0" smtClean="0">
                <a:latin typeface="Calibri" pitchFamily="34" charset="0"/>
              </a:rPr>
              <a:t>5-member </a:t>
            </a:r>
            <a:r>
              <a:rPr lang="en-US" sz="1400" dirty="0">
                <a:latin typeface="Calibri" pitchFamily="34" charset="0"/>
              </a:rPr>
              <a:t>teams offer good balance between work load and efficiency and 5 to 10 teams provide the best competitive environment.</a:t>
            </a:r>
          </a:p>
          <a:p>
            <a:pPr>
              <a:lnSpc>
                <a:spcPts val="1700"/>
              </a:lnSpc>
            </a:pPr>
            <a:r>
              <a:rPr lang="en-US" sz="1400" dirty="0">
                <a:latin typeface="Calibri" pitchFamily="34" charset="0"/>
              </a:rPr>
              <a:t> </a:t>
            </a:r>
          </a:p>
          <a:p>
            <a:pPr>
              <a:lnSpc>
                <a:spcPts val="1700"/>
              </a:lnSpc>
            </a:pPr>
            <a:r>
              <a:rPr lang="en-US" sz="1400" b="1" u="sng" dirty="0">
                <a:solidFill>
                  <a:srgbClr val="002060"/>
                </a:solidFill>
                <a:latin typeface="Calibri" pitchFamily="34" charset="0"/>
              </a:rPr>
              <a:t>Length</a:t>
            </a:r>
            <a:r>
              <a:rPr lang="en-US" sz="1400" dirty="0">
                <a:latin typeface="Calibri" pitchFamily="34" charset="0"/>
              </a:rPr>
              <a:t> – the simulation could continue between three and 20 periods, ideal results are achieved between 5 and 8 periods. </a:t>
            </a:r>
          </a:p>
          <a:p>
            <a:pPr>
              <a:lnSpc>
                <a:spcPts val="1700"/>
              </a:lnSpc>
            </a:pPr>
            <a:r>
              <a:rPr lang="en-US" sz="1400" dirty="0">
                <a:latin typeface="Calibri" pitchFamily="34" charset="0"/>
              </a:rPr>
              <a:t> </a:t>
            </a:r>
          </a:p>
          <a:p>
            <a:pPr>
              <a:lnSpc>
                <a:spcPts val="1700"/>
              </a:lnSpc>
            </a:pPr>
            <a:r>
              <a:rPr lang="en-US" sz="1400" b="1" u="sng" dirty="0">
                <a:solidFill>
                  <a:srgbClr val="002060"/>
                </a:solidFill>
                <a:latin typeface="Calibri" pitchFamily="34" charset="0"/>
              </a:rPr>
              <a:t>Location</a:t>
            </a:r>
            <a:r>
              <a:rPr lang="en-US" sz="1400" dirty="0">
                <a:latin typeface="Calibri" pitchFamily="34" charset="0"/>
              </a:rPr>
              <a:t> - the learning experience is most effective when teams discuss their decisions and results together, but they do not need to be physically at the same location and could work remotely. </a:t>
            </a:r>
          </a:p>
          <a:p>
            <a:pPr>
              <a:lnSpc>
                <a:spcPts val="1700"/>
              </a:lnSpc>
            </a:pPr>
            <a:endParaRPr lang="en-US" sz="1400" b="1" u="sng" dirty="0" smtClean="0">
              <a:solidFill>
                <a:srgbClr val="002060"/>
              </a:solidFill>
              <a:latin typeface="Calibri" pitchFamily="34" charset="0"/>
            </a:endParaRPr>
          </a:p>
          <a:p>
            <a:pPr>
              <a:lnSpc>
                <a:spcPts val="1700"/>
              </a:lnSpc>
            </a:pPr>
            <a:r>
              <a:rPr lang="en-US" sz="1400" b="1" u="sng" dirty="0" smtClean="0">
                <a:solidFill>
                  <a:srgbClr val="002060"/>
                </a:solidFill>
                <a:latin typeface="Calibri" pitchFamily="34" charset="0"/>
              </a:rPr>
              <a:t>Administration </a:t>
            </a:r>
            <a:r>
              <a:rPr lang="en-US" sz="1400" dirty="0">
                <a:latin typeface="Calibri" pitchFamily="34" charset="0"/>
              </a:rPr>
              <a:t>– the simulation could be administered in-house (brief training would be needed) or remotely by Tower46 member. </a:t>
            </a:r>
            <a:r>
              <a:rPr lang="en-US" sz="1400" dirty="0" smtClean="0">
                <a:latin typeface="Calibri" pitchFamily="34" charset="0"/>
              </a:rPr>
              <a:t>In all cases – interpretation of the results and help with any questions from the users will be  provided by the Tower46 team. No specific technology requirements. </a:t>
            </a:r>
          </a:p>
          <a:p>
            <a:pPr>
              <a:lnSpc>
                <a:spcPts val="1700"/>
              </a:lnSpc>
            </a:pPr>
            <a:endParaRPr lang="en-US" sz="1400" dirty="0">
              <a:latin typeface="Calibri" pitchFamily="34" charset="0"/>
            </a:endParaRPr>
          </a:p>
          <a:p>
            <a:pPr>
              <a:lnSpc>
                <a:spcPts val="1700"/>
              </a:lnSpc>
            </a:pPr>
            <a:r>
              <a:rPr lang="en-US" sz="1400" b="1" u="sng" dirty="0">
                <a:solidFill>
                  <a:srgbClr val="002060"/>
                </a:solidFill>
                <a:latin typeface="Calibri" pitchFamily="34" charset="0"/>
              </a:rPr>
              <a:t>Documentation:</a:t>
            </a:r>
          </a:p>
          <a:p>
            <a:pPr marL="285750" lvl="0" indent="-285750">
              <a:lnSpc>
                <a:spcPts val="1700"/>
              </a:lnSpc>
              <a:buFont typeface="Arial" pitchFamily="34" charset="0"/>
              <a:buChar char="•"/>
            </a:pPr>
            <a:r>
              <a:rPr lang="en-US" sz="1400" dirty="0">
                <a:latin typeface="Calibri" pitchFamily="34" charset="0"/>
              </a:rPr>
              <a:t>Manual for the users with all details to play the game; no additional training required </a:t>
            </a:r>
            <a:endParaRPr lang="en-US" sz="1400" dirty="0" smtClean="0">
              <a:latin typeface="Calibri" pitchFamily="34" charset="0"/>
            </a:endParaRPr>
          </a:p>
          <a:p>
            <a:pPr marL="285750" lvl="0" indent="-285750">
              <a:lnSpc>
                <a:spcPts val="1700"/>
              </a:lnSpc>
              <a:buFont typeface="Arial" pitchFamily="34" charset="0"/>
              <a:buChar char="•"/>
            </a:pPr>
            <a:r>
              <a:rPr lang="en-US" sz="1400" dirty="0" smtClean="0">
                <a:latin typeface="Calibri" pitchFamily="34" charset="0"/>
              </a:rPr>
              <a:t>Manual </a:t>
            </a:r>
            <a:r>
              <a:rPr lang="en-US" sz="1400" dirty="0">
                <a:latin typeface="Calibri" pitchFamily="34" charset="0"/>
              </a:rPr>
              <a:t>for the Administrator, if needed </a:t>
            </a:r>
            <a:endParaRPr lang="en-US" sz="1400" dirty="0" smtClean="0">
              <a:latin typeface="Calibri" pitchFamily="34" charset="0"/>
            </a:endParaRPr>
          </a:p>
          <a:p>
            <a:pPr marL="285750" lvl="0" indent="-285750">
              <a:lnSpc>
                <a:spcPts val="1700"/>
              </a:lnSpc>
              <a:buFont typeface="Arial" pitchFamily="34" charset="0"/>
              <a:buChar char="•"/>
            </a:pPr>
            <a:r>
              <a:rPr lang="en-US" sz="1400" dirty="0" smtClean="0">
                <a:latin typeface="Calibri" pitchFamily="34" charset="0"/>
              </a:rPr>
              <a:t>Ready </a:t>
            </a:r>
            <a:r>
              <a:rPr lang="en-US" sz="1400" dirty="0">
                <a:latin typeface="Calibri" pitchFamily="34" charset="0"/>
              </a:rPr>
              <a:t>to use market scenarios with economic commentary packages; customization of the scenarios is an option</a:t>
            </a:r>
          </a:p>
          <a:p>
            <a:endParaRPr lang="en-US" dirty="0"/>
          </a:p>
        </p:txBody>
      </p:sp>
      <p:sp>
        <p:nvSpPr>
          <p:cNvPr id="7" name="Right Arrow 6"/>
          <p:cNvSpPr/>
          <p:nvPr/>
        </p:nvSpPr>
        <p:spPr>
          <a:xfrm>
            <a:off x="616286" y="1508750"/>
            <a:ext cx="268834" cy="364892"/>
          </a:xfrm>
          <a:prstGeom prst="rightArrow">
            <a:avLst/>
          </a:prstGeom>
          <a:solidFill>
            <a:srgbClr val="002060"/>
          </a:solidFill>
          <a:ln w="3175">
            <a:noFill/>
          </a:ln>
          <a:scene3d>
            <a:camera prst="orthographicFront"/>
            <a:lightRig rig="threePt" dir="t"/>
          </a:scene3d>
          <a:sp3d>
            <a:bevelT w="38100" h="38100"/>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40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8" name="Right Arrow 7"/>
          <p:cNvSpPr/>
          <p:nvPr/>
        </p:nvSpPr>
        <p:spPr>
          <a:xfrm>
            <a:off x="634269" y="3236975"/>
            <a:ext cx="268834" cy="364892"/>
          </a:xfrm>
          <a:prstGeom prst="rightArrow">
            <a:avLst/>
          </a:prstGeom>
          <a:solidFill>
            <a:srgbClr val="002060"/>
          </a:solidFill>
          <a:ln w="3175">
            <a:noFill/>
          </a:ln>
          <a:scene3d>
            <a:camera prst="orthographicFront"/>
            <a:lightRig rig="threePt" dir="t"/>
          </a:scene3d>
          <a:sp3d>
            <a:bevelT w="38100" h="38100"/>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40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10" name="Right Arrow 9"/>
          <p:cNvSpPr/>
          <p:nvPr/>
        </p:nvSpPr>
        <p:spPr>
          <a:xfrm>
            <a:off x="616286" y="3889815"/>
            <a:ext cx="268834" cy="364892"/>
          </a:xfrm>
          <a:prstGeom prst="rightArrow">
            <a:avLst/>
          </a:prstGeom>
          <a:solidFill>
            <a:srgbClr val="002060"/>
          </a:solidFill>
          <a:ln w="3175">
            <a:noFill/>
          </a:ln>
          <a:scene3d>
            <a:camera prst="orthographicFront"/>
            <a:lightRig rig="threePt" dir="t"/>
          </a:scene3d>
          <a:sp3d>
            <a:bevelT w="38100" h="38100"/>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40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11" name="Right Arrow 10"/>
          <p:cNvSpPr/>
          <p:nvPr/>
        </p:nvSpPr>
        <p:spPr>
          <a:xfrm>
            <a:off x="616286" y="4542745"/>
            <a:ext cx="268834" cy="364892"/>
          </a:xfrm>
          <a:prstGeom prst="rightArrow">
            <a:avLst/>
          </a:prstGeom>
          <a:solidFill>
            <a:srgbClr val="002060"/>
          </a:solidFill>
          <a:ln w="3175">
            <a:noFill/>
          </a:ln>
          <a:scene3d>
            <a:camera prst="orthographicFront"/>
            <a:lightRig rig="threePt" dir="t"/>
          </a:scene3d>
          <a:sp3d>
            <a:bevelT w="38100" h="38100"/>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40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12" name="Right Arrow 11"/>
          <p:cNvSpPr/>
          <p:nvPr/>
        </p:nvSpPr>
        <p:spPr>
          <a:xfrm>
            <a:off x="616286" y="5349250"/>
            <a:ext cx="268834" cy="364892"/>
          </a:xfrm>
          <a:prstGeom prst="rightArrow">
            <a:avLst/>
          </a:prstGeom>
          <a:solidFill>
            <a:srgbClr val="002060"/>
          </a:solidFill>
          <a:ln w="3175">
            <a:noFill/>
          </a:ln>
          <a:scene3d>
            <a:camera prst="orthographicFront"/>
            <a:lightRig rig="threePt" dir="t"/>
          </a:scene3d>
          <a:sp3d>
            <a:bevelT w="38100" h="38100"/>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40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13" name="Right Arrow 12"/>
          <p:cNvSpPr/>
          <p:nvPr/>
        </p:nvSpPr>
        <p:spPr>
          <a:xfrm>
            <a:off x="634269" y="2392065"/>
            <a:ext cx="268834" cy="364892"/>
          </a:xfrm>
          <a:prstGeom prst="rightArrow">
            <a:avLst/>
          </a:prstGeom>
          <a:solidFill>
            <a:srgbClr val="002060"/>
          </a:solidFill>
          <a:ln w="3175">
            <a:noFill/>
          </a:ln>
          <a:scene3d>
            <a:camera prst="orthographicFront"/>
            <a:lightRig rig="threePt" dir="t"/>
          </a:scene3d>
          <a:sp3d>
            <a:bevelT w="38100" h="38100"/>
            <a:bevelB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40000" lnSpcReduction="20000"/>
          </a:bodyPr>
          <a:lstStyle/>
          <a:p>
            <a:pPr algn="ctr"/>
            <a:endParaRPr lang="en-US" sz="1600" dirty="0" err="1"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3640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Suggested simulation schedule – weekend course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14</a:t>
            </a:fld>
            <a:endParaRPr lang="en-U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690" y="3340028"/>
            <a:ext cx="7896225"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54690" y="1662370"/>
            <a:ext cx="7604190" cy="1477328"/>
          </a:xfrm>
          <a:prstGeom prst="rect">
            <a:avLst/>
          </a:prstGeom>
          <a:noFill/>
        </p:spPr>
        <p:txBody>
          <a:bodyPr wrap="square" rtlCol="0">
            <a:spAutoFit/>
          </a:bodyPr>
          <a:lstStyle/>
          <a:p>
            <a:pPr>
              <a:lnSpc>
                <a:spcPts val="1800"/>
              </a:lnSpc>
            </a:pPr>
            <a:r>
              <a:rPr lang="en-US" sz="1400" dirty="0" smtClean="0">
                <a:latin typeface="Calibri" pitchFamily="34" charset="0"/>
              </a:rPr>
              <a:t>FORAD simulation course could be executed as </a:t>
            </a:r>
            <a:r>
              <a:rPr lang="en-US" sz="1400" b="1" dirty="0" smtClean="0">
                <a:latin typeface="Calibri" pitchFamily="34" charset="0"/>
              </a:rPr>
              <a:t>short-term intense course</a:t>
            </a:r>
            <a:r>
              <a:rPr lang="en-US" sz="1400" dirty="0" smtClean="0">
                <a:latin typeface="Calibri" pitchFamily="34" charset="0"/>
              </a:rPr>
              <a:t>:</a:t>
            </a:r>
          </a:p>
          <a:p>
            <a:pPr>
              <a:lnSpc>
                <a:spcPts val="1800"/>
              </a:lnSpc>
            </a:pPr>
            <a:endParaRPr lang="en-US" sz="1400" dirty="0" smtClean="0">
              <a:latin typeface="Calibri" pitchFamily="34" charset="0"/>
            </a:endParaRPr>
          </a:p>
          <a:p>
            <a:pPr marL="285750" indent="-285750">
              <a:lnSpc>
                <a:spcPts val="1800"/>
              </a:lnSpc>
              <a:buClr>
                <a:srgbClr val="002060"/>
              </a:buClr>
              <a:buFont typeface="Wingdings" pitchFamily="2" charset="2"/>
              <a:buChar char="§"/>
            </a:pPr>
            <a:r>
              <a:rPr lang="en-US" sz="1400" dirty="0" smtClean="0">
                <a:latin typeface="Calibri" pitchFamily="34" charset="0"/>
              </a:rPr>
              <a:t>Users are together at the same location – could be in-house or at remote offsite location</a:t>
            </a:r>
          </a:p>
          <a:p>
            <a:pPr marL="285750" indent="-285750">
              <a:lnSpc>
                <a:spcPts val="1800"/>
              </a:lnSpc>
              <a:buClr>
                <a:srgbClr val="002060"/>
              </a:buClr>
              <a:buFont typeface="Wingdings" pitchFamily="2" charset="2"/>
              <a:buChar char="§"/>
            </a:pPr>
            <a:r>
              <a:rPr lang="en-US" sz="1400" dirty="0" smtClean="0">
                <a:latin typeface="Calibri" pitchFamily="34" charset="0"/>
              </a:rPr>
              <a:t>Course instructor is needed – Tower46 team will provide brief training </a:t>
            </a:r>
            <a:endParaRPr lang="en-US" sz="1400" dirty="0">
              <a:latin typeface="Calibri" pitchFamily="34" charset="0"/>
            </a:endParaRPr>
          </a:p>
          <a:p>
            <a:pPr>
              <a:lnSpc>
                <a:spcPts val="1800"/>
              </a:lnSpc>
            </a:pPr>
            <a:endParaRPr lang="en-US" sz="1400" dirty="0" smtClean="0">
              <a:latin typeface="Calibri" pitchFamily="34" charset="0"/>
            </a:endParaRPr>
          </a:p>
          <a:p>
            <a:pPr>
              <a:lnSpc>
                <a:spcPts val="1800"/>
              </a:lnSpc>
            </a:pPr>
            <a:r>
              <a:rPr lang="en-US" sz="1400" dirty="0" smtClean="0">
                <a:latin typeface="Calibri" pitchFamily="34" charset="0"/>
              </a:rPr>
              <a:t>Suggested schedule: </a:t>
            </a:r>
            <a:endParaRPr lang="en-US" sz="1400" dirty="0">
              <a:latin typeface="Calibri" pitchFamily="34" charset="0"/>
            </a:endParaRPr>
          </a:p>
        </p:txBody>
      </p:sp>
    </p:spTree>
    <p:extLst>
      <p:ext uri="{BB962C8B-B14F-4D97-AF65-F5344CB8AC3E}">
        <p14:creationId xmlns:p14="http://schemas.microsoft.com/office/powerpoint/2010/main" val="3809269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Suggested simulation schedule – long-term course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15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10" y="3582620"/>
            <a:ext cx="7410450" cy="22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9905" y="1662370"/>
            <a:ext cx="7604190" cy="1708160"/>
          </a:xfrm>
          <a:prstGeom prst="rect">
            <a:avLst/>
          </a:prstGeom>
          <a:noFill/>
        </p:spPr>
        <p:txBody>
          <a:bodyPr wrap="square" rtlCol="0">
            <a:spAutoFit/>
          </a:bodyPr>
          <a:lstStyle/>
          <a:p>
            <a:pPr>
              <a:lnSpc>
                <a:spcPts val="1800"/>
              </a:lnSpc>
            </a:pPr>
            <a:r>
              <a:rPr lang="en-US" sz="1400" dirty="0" smtClean="0">
                <a:latin typeface="Calibri" pitchFamily="34" charset="0"/>
              </a:rPr>
              <a:t>FORAD simulation course could be executed as </a:t>
            </a:r>
            <a:r>
              <a:rPr lang="en-US" sz="1400" b="1" dirty="0" smtClean="0">
                <a:latin typeface="Calibri" pitchFamily="34" charset="0"/>
              </a:rPr>
              <a:t>long-term activity </a:t>
            </a:r>
            <a:r>
              <a:rPr lang="en-US" sz="1400" dirty="0" smtClean="0">
                <a:latin typeface="Calibri" pitchFamily="34" charset="0"/>
              </a:rPr>
              <a:t>over a few weeks:</a:t>
            </a:r>
          </a:p>
          <a:p>
            <a:pPr>
              <a:lnSpc>
                <a:spcPts val="1800"/>
              </a:lnSpc>
            </a:pPr>
            <a:endParaRPr lang="en-US" sz="1400" dirty="0" smtClean="0">
              <a:latin typeface="Calibri" pitchFamily="34" charset="0"/>
            </a:endParaRPr>
          </a:p>
          <a:p>
            <a:pPr marL="285750" indent="-285750">
              <a:lnSpc>
                <a:spcPts val="1800"/>
              </a:lnSpc>
              <a:buClr>
                <a:srgbClr val="002060"/>
              </a:buClr>
              <a:buFont typeface="Wingdings" pitchFamily="2" charset="2"/>
              <a:buChar char="§"/>
            </a:pPr>
            <a:r>
              <a:rPr lang="en-US" sz="1400" dirty="0" smtClean="0">
                <a:latin typeface="Calibri" pitchFamily="34" charset="0"/>
              </a:rPr>
              <a:t>Users do not need to be together at the same location –  team discussions could be organized remotely at users convenience</a:t>
            </a:r>
          </a:p>
          <a:p>
            <a:pPr marL="285750" indent="-285750">
              <a:lnSpc>
                <a:spcPts val="1800"/>
              </a:lnSpc>
              <a:buClr>
                <a:srgbClr val="002060"/>
              </a:buClr>
              <a:buFont typeface="Wingdings" pitchFamily="2" charset="2"/>
              <a:buChar char="§"/>
            </a:pPr>
            <a:r>
              <a:rPr lang="en-US" sz="1400" dirty="0" smtClean="0">
                <a:latin typeface="Calibri" pitchFamily="34" charset="0"/>
              </a:rPr>
              <a:t>Course instructor is  not a requirement – Tower46 team could administer the training remotely  </a:t>
            </a:r>
            <a:endParaRPr lang="en-US" sz="1400" dirty="0">
              <a:latin typeface="Calibri" pitchFamily="34" charset="0"/>
            </a:endParaRPr>
          </a:p>
          <a:p>
            <a:pPr>
              <a:lnSpc>
                <a:spcPts val="1800"/>
              </a:lnSpc>
            </a:pPr>
            <a:endParaRPr lang="en-US" sz="1400" dirty="0" smtClean="0">
              <a:latin typeface="Calibri" pitchFamily="34" charset="0"/>
            </a:endParaRPr>
          </a:p>
          <a:p>
            <a:pPr>
              <a:lnSpc>
                <a:spcPts val="1800"/>
              </a:lnSpc>
            </a:pPr>
            <a:r>
              <a:rPr lang="en-US" sz="1400" dirty="0" smtClean="0">
                <a:latin typeface="Calibri" pitchFamily="34" charset="0"/>
              </a:rPr>
              <a:t>Suggested schedule: </a:t>
            </a:r>
            <a:endParaRPr lang="en-US" sz="1400" dirty="0">
              <a:latin typeface="Calibri" pitchFamily="34" charset="0"/>
            </a:endParaRPr>
          </a:p>
        </p:txBody>
      </p:sp>
    </p:spTree>
    <p:extLst>
      <p:ext uri="{BB962C8B-B14F-4D97-AF65-F5344CB8AC3E}">
        <p14:creationId xmlns:p14="http://schemas.microsoft.com/office/powerpoint/2010/main" val="2011712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Agenda</a:t>
            </a:r>
            <a:r>
              <a:rPr lang="en-US" dirty="0" smtClean="0"/>
              <a:t> </a:t>
            </a:r>
            <a:endParaRPr lang="en-US" dirty="0"/>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2</a:t>
            </a:fld>
            <a:endParaRPr lang="en-US"/>
          </a:p>
        </p:txBody>
      </p:sp>
      <p:sp>
        <p:nvSpPr>
          <p:cNvPr id="3" name="TextBox 2"/>
          <p:cNvSpPr txBox="1"/>
          <p:nvPr/>
        </p:nvSpPr>
        <p:spPr>
          <a:xfrm>
            <a:off x="808310" y="1892800"/>
            <a:ext cx="7565785" cy="4493538"/>
          </a:xfrm>
          <a:prstGeom prst="rect">
            <a:avLst/>
          </a:prstGeom>
          <a:noFill/>
        </p:spPr>
        <p:txBody>
          <a:bodyPr wrap="square" rtlCol="0">
            <a:spAutoFit/>
          </a:bodyPr>
          <a:lstStyle/>
          <a:p>
            <a:pPr marL="285750" indent="-285750">
              <a:lnSpc>
                <a:spcPts val="2000"/>
              </a:lnSpc>
              <a:buClr>
                <a:srgbClr val="002060"/>
              </a:buClr>
              <a:buSzPct val="120000"/>
              <a:buFont typeface="Wingdings" pitchFamily="2" charset="2"/>
              <a:buChar char="§"/>
            </a:pPr>
            <a:r>
              <a:rPr lang="en-US" sz="2000" dirty="0" smtClean="0">
                <a:latin typeface="Calibri" pitchFamily="34" charset="0"/>
              </a:rPr>
              <a:t>Executive summary</a:t>
            </a:r>
          </a:p>
          <a:p>
            <a:pPr>
              <a:lnSpc>
                <a:spcPts val="2000"/>
              </a:lnSpc>
              <a:buClr>
                <a:srgbClr val="002060"/>
              </a:buClr>
              <a:buSzPct val="120000"/>
            </a:pPr>
            <a:endParaRPr lang="en-US" sz="2000" dirty="0" smtClean="0">
              <a:latin typeface="Calibri" pitchFamily="34" charset="0"/>
            </a:endParaRPr>
          </a:p>
          <a:p>
            <a:pPr marL="285750" indent="-285750">
              <a:lnSpc>
                <a:spcPts val="2000"/>
              </a:lnSpc>
              <a:buClr>
                <a:srgbClr val="002060"/>
              </a:buClr>
              <a:buSzPct val="120000"/>
              <a:buFont typeface="Wingdings" pitchFamily="2" charset="2"/>
              <a:buChar char="§"/>
            </a:pPr>
            <a:r>
              <a:rPr lang="en-US" sz="2000" dirty="0" smtClean="0">
                <a:latin typeface="Calibri" pitchFamily="34" charset="0"/>
              </a:rPr>
              <a:t>The FORAD simulation:</a:t>
            </a:r>
          </a:p>
          <a:p>
            <a:pPr>
              <a:lnSpc>
                <a:spcPts val="2000"/>
              </a:lnSpc>
              <a:buClr>
                <a:srgbClr val="002060"/>
              </a:buClr>
              <a:buSzPct val="120000"/>
            </a:pPr>
            <a:endParaRPr lang="en-US" sz="2000" dirty="0" smtClean="0">
              <a:latin typeface="Calibri" pitchFamily="34" charset="0"/>
            </a:endParaRPr>
          </a:p>
          <a:p>
            <a:pPr marL="742950" lvl="1" indent="-285750">
              <a:lnSpc>
                <a:spcPts val="2000"/>
              </a:lnSpc>
              <a:buClr>
                <a:srgbClr val="002060"/>
              </a:buClr>
              <a:buSzPct val="100000"/>
              <a:buFont typeface="Wingdings" pitchFamily="2" charset="2"/>
              <a:buChar char="§"/>
            </a:pPr>
            <a:r>
              <a:rPr lang="en-US" sz="1600" dirty="0" smtClean="0">
                <a:latin typeface="Calibri" pitchFamily="34" charset="0"/>
              </a:rPr>
              <a:t>FORAD company structure and details</a:t>
            </a:r>
          </a:p>
          <a:p>
            <a:pPr marL="742950" lvl="1" indent="-285750">
              <a:lnSpc>
                <a:spcPts val="2000"/>
              </a:lnSpc>
              <a:buClr>
                <a:srgbClr val="002060"/>
              </a:buClr>
              <a:buSzPct val="100000"/>
              <a:buFont typeface="Wingdings" pitchFamily="2" charset="2"/>
              <a:buChar char="§"/>
            </a:pPr>
            <a:r>
              <a:rPr lang="en-US" sz="1600" dirty="0" smtClean="0">
                <a:latin typeface="Calibri" pitchFamily="34" charset="0"/>
              </a:rPr>
              <a:t>Decisions process</a:t>
            </a:r>
          </a:p>
          <a:p>
            <a:pPr marL="742950" lvl="1" indent="-285750">
              <a:lnSpc>
                <a:spcPts val="2000"/>
              </a:lnSpc>
              <a:buClr>
                <a:srgbClr val="002060"/>
              </a:buClr>
              <a:buSzPct val="100000"/>
              <a:buFont typeface="Wingdings" pitchFamily="2" charset="2"/>
              <a:buChar char="§"/>
            </a:pPr>
            <a:r>
              <a:rPr lang="en-US" sz="1600" dirty="0" smtClean="0">
                <a:latin typeface="Calibri" pitchFamily="34" charset="0"/>
              </a:rPr>
              <a:t>Performance measures</a:t>
            </a:r>
          </a:p>
          <a:p>
            <a:pPr marL="742950" lvl="1" indent="-285750">
              <a:lnSpc>
                <a:spcPts val="2000"/>
              </a:lnSpc>
              <a:buClr>
                <a:srgbClr val="002060"/>
              </a:buClr>
              <a:buSzPct val="100000"/>
              <a:buFont typeface="Wingdings" pitchFamily="2" charset="2"/>
              <a:buChar char="§"/>
            </a:pPr>
            <a:r>
              <a:rPr lang="en-US" sz="1600" dirty="0" smtClean="0">
                <a:latin typeface="Calibri" pitchFamily="34" charset="0"/>
              </a:rPr>
              <a:t>Simulation process</a:t>
            </a:r>
          </a:p>
          <a:p>
            <a:pPr marL="742950" lvl="1" indent="-285750">
              <a:lnSpc>
                <a:spcPts val="2000"/>
              </a:lnSpc>
              <a:buClr>
                <a:srgbClr val="002060"/>
              </a:buClr>
              <a:buSzPct val="100000"/>
              <a:buFont typeface="Wingdings" pitchFamily="2" charset="2"/>
              <a:buChar char="§"/>
            </a:pPr>
            <a:r>
              <a:rPr lang="en-US" sz="1600" dirty="0" smtClean="0">
                <a:latin typeface="Calibri" pitchFamily="34" charset="0"/>
              </a:rPr>
              <a:t>Reporting</a:t>
            </a:r>
          </a:p>
          <a:p>
            <a:pPr lvl="1">
              <a:lnSpc>
                <a:spcPts val="2000"/>
              </a:lnSpc>
              <a:buClr>
                <a:srgbClr val="002060"/>
              </a:buClr>
              <a:buSzPct val="100000"/>
            </a:pPr>
            <a:endParaRPr lang="en-US" sz="1600" dirty="0" smtClean="0">
              <a:latin typeface="Calibri" pitchFamily="34" charset="0"/>
            </a:endParaRPr>
          </a:p>
          <a:p>
            <a:pPr marL="285750" indent="-285750">
              <a:lnSpc>
                <a:spcPts val="2000"/>
              </a:lnSpc>
              <a:buClr>
                <a:srgbClr val="002060"/>
              </a:buClr>
              <a:buSzPct val="120000"/>
              <a:buFont typeface="Wingdings" pitchFamily="2" charset="2"/>
              <a:buChar char="§"/>
            </a:pPr>
            <a:r>
              <a:rPr lang="en-US" sz="2000" dirty="0" smtClean="0">
                <a:latin typeface="Calibri" pitchFamily="34" charset="0"/>
              </a:rPr>
              <a:t>Learning points</a:t>
            </a:r>
          </a:p>
          <a:p>
            <a:pPr>
              <a:lnSpc>
                <a:spcPts val="2000"/>
              </a:lnSpc>
              <a:buClr>
                <a:srgbClr val="002060"/>
              </a:buClr>
              <a:buSzPct val="120000"/>
            </a:pPr>
            <a:endParaRPr lang="en-US" sz="2000" dirty="0" smtClean="0">
              <a:latin typeface="Calibri" pitchFamily="34" charset="0"/>
            </a:endParaRPr>
          </a:p>
          <a:p>
            <a:pPr marL="285750" indent="-285750">
              <a:lnSpc>
                <a:spcPts val="2000"/>
              </a:lnSpc>
              <a:buClr>
                <a:srgbClr val="002060"/>
              </a:buClr>
              <a:buSzPct val="120000"/>
              <a:buFont typeface="Wingdings" pitchFamily="2" charset="2"/>
              <a:buChar char="§"/>
            </a:pPr>
            <a:r>
              <a:rPr lang="en-US" sz="2000" dirty="0" smtClean="0">
                <a:latin typeface="Calibri" pitchFamily="34" charset="0"/>
              </a:rPr>
              <a:t>Benefits for the corporation</a:t>
            </a:r>
          </a:p>
          <a:p>
            <a:pPr>
              <a:lnSpc>
                <a:spcPts val="2000"/>
              </a:lnSpc>
              <a:buClr>
                <a:srgbClr val="002060"/>
              </a:buClr>
              <a:buSzPct val="120000"/>
            </a:pPr>
            <a:endParaRPr lang="en-US" sz="2000" dirty="0" smtClean="0">
              <a:latin typeface="Calibri" pitchFamily="34" charset="0"/>
            </a:endParaRPr>
          </a:p>
          <a:p>
            <a:pPr marL="285750" indent="-285750">
              <a:lnSpc>
                <a:spcPts val="2000"/>
              </a:lnSpc>
              <a:buClr>
                <a:srgbClr val="002060"/>
              </a:buClr>
              <a:buSzPct val="120000"/>
              <a:buFont typeface="Wingdings" pitchFamily="2" charset="2"/>
              <a:buChar char="§"/>
            </a:pPr>
            <a:r>
              <a:rPr lang="en-US" sz="2000" dirty="0" smtClean="0">
                <a:latin typeface="Calibri" pitchFamily="34" charset="0"/>
              </a:rPr>
              <a:t>Logistics and sample schedule </a:t>
            </a:r>
          </a:p>
          <a:p>
            <a:endParaRPr lang="en-US" dirty="0" smtClean="0"/>
          </a:p>
          <a:p>
            <a:endParaRPr lang="en-US" dirty="0"/>
          </a:p>
        </p:txBody>
      </p:sp>
    </p:spTree>
    <p:extLst>
      <p:ext uri="{BB962C8B-B14F-4D97-AF65-F5344CB8AC3E}">
        <p14:creationId xmlns:p14="http://schemas.microsoft.com/office/powerpoint/2010/main" val="2569953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Executive Summary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3</a:t>
            </a:fld>
            <a:endParaRPr lang="en-US"/>
          </a:p>
        </p:txBody>
      </p:sp>
      <p:sp>
        <p:nvSpPr>
          <p:cNvPr id="2" name="TextBox 1"/>
          <p:cNvSpPr txBox="1"/>
          <p:nvPr/>
        </p:nvSpPr>
        <p:spPr>
          <a:xfrm>
            <a:off x="501070" y="1741659"/>
            <a:ext cx="7757810" cy="4234493"/>
          </a:xfrm>
          <a:prstGeom prst="rect">
            <a:avLst/>
          </a:prstGeom>
          <a:noFill/>
        </p:spPr>
        <p:txBody>
          <a:bodyPr wrap="square" rtlCol="0">
            <a:spAutoFit/>
          </a:bodyPr>
          <a:lstStyle/>
          <a:p>
            <a:pPr marL="1882775" indent="-1882775">
              <a:lnSpc>
                <a:spcPts val="1700"/>
              </a:lnSpc>
              <a:buClr>
                <a:srgbClr val="002060"/>
              </a:buClr>
              <a:buSzPct val="150000"/>
            </a:pPr>
            <a:r>
              <a:rPr lang="en-US" sz="1600" b="1" dirty="0">
                <a:solidFill>
                  <a:srgbClr val="002060"/>
                </a:solidFill>
                <a:latin typeface="Calibri" pitchFamily="34" charset="0"/>
              </a:rPr>
              <a:t>E</a:t>
            </a:r>
            <a:r>
              <a:rPr lang="en-US" sz="1600" b="1" dirty="0" smtClean="0">
                <a:solidFill>
                  <a:srgbClr val="002060"/>
                </a:solidFill>
                <a:latin typeface="Calibri" pitchFamily="34" charset="0"/>
              </a:rPr>
              <a:t>XPERIENCE</a:t>
            </a:r>
            <a:r>
              <a:rPr lang="en-US" sz="1600" dirty="0" smtClean="0">
                <a:latin typeface="Calibri" pitchFamily="34" charset="0"/>
              </a:rPr>
              <a:t>: </a:t>
            </a:r>
            <a:r>
              <a:rPr lang="en-US" sz="1400" dirty="0" smtClean="0">
                <a:latin typeface="Calibri" pitchFamily="34" charset="0"/>
              </a:rPr>
              <a:t>	</a:t>
            </a:r>
            <a:r>
              <a:rPr lang="en-US" sz="1400" dirty="0" smtClean="0">
                <a:latin typeface="Calibri" pitchFamily="34" charset="0"/>
              </a:rPr>
              <a:t>The </a:t>
            </a:r>
            <a:r>
              <a:rPr lang="en-US" sz="1400" dirty="0">
                <a:latin typeface="Calibri" pitchFamily="34" charset="0"/>
              </a:rPr>
              <a:t>FORAD business finance simulation is a computer-based game designed to help players, usually in teams of 3 to 5, understand what it takes to manage the financial and operational challenges of a multinational corporation.   FORAD is typically structured as a competition between 5-10 teams. </a:t>
            </a:r>
            <a:endParaRPr lang="en-US" sz="1400" dirty="0" smtClean="0">
              <a:latin typeface="Calibri" pitchFamily="34" charset="0"/>
            </a:endParaRPr>
          </a:p>
          <a:p>
            <a:pPr marL="1882775" indent="-1882775">
              <a:lnSpc>
                <a:spcPts val="1700"/>
              </a:lnSpc>
              <a:buClr>
                <a:srgbClr val="002060"/>
              </a:buClr>
              <a:buSzPct val="150000"/>
              <a:buFont typeface="Wingdings" pitchFamily="2" charset="2"/>
              <a:buChar char="§"/>
            </a:pPr>
            <a:endParaRPr lang="en-US" sz="1400" dirty="0">
              <a:latin typeface="Calibri" pitchFamily="34" charset="0"/>
            </a:endParaRPr>
          </a:p>
          <a:p>
            <a:pPr marL="285750" indent="-285750">
              <a:lnSpc>
                <a:spcPts val="1700"/>
              </a:lnSpc>
              <a:buClr>
                <a:srgbClr val="002060"/>
              </a:buClr>
              <a:buSzPct val="150000"/>
              <a:buFont typeface="Wingdings" pitchFamily="2" charset="2"/>
              <a:buChar char="§"/>
            </a:pPr>
            <a:endParaRPr lang="en-US" sz="1400" dirty="0">
              <a:latin typeface="Calibri" pitchFamily="34" charset="0"/>
            </a:endParaRPr>
          </a:p>
          <a:p>
            <a:pPr marL="1882775" indent="-1882775">
              <a:lnSpc>
                <a:spcPts val="1700"/>
              </a:lnSpc>
              <a:buClr>
                <a:srgbClr val="002060"/>
              </a:buClr>
              <a:buSzPct val="150000"/>
            </a:pPr>
            <a:r>
              <a:rPr lang="en-US" sz="1600" b="1" dirty="0" smtClean="0">
                <a:solidFill>
                  <a:srgbClr val="002060"/>
                </a:solidFill>
                <a:latin typeface="Calibri" pitchFamily="34" charset="0"/>
              </a:rPr>
              <a:t>LEARNING POINTS:</a:t>
            </a:r>
            <a:r>
              <a:rPr lang="en-US" sz="1400" b="1" dirty="0" smtClean="0">
                <a:solidFill>
                  <a:srgbClr val="002060"/>
                </a:solidFill>
                <a:latin typeface="Calibri" pitchFamily="34" charset="0"/>
              </a:rPr>
              <a:t>	</a:t>
            </a:r>
            <a:r>
              <a:rPr lang="en-US" sz="1400" dirty="0" smtClean="0">
                <a:latin typeface="Calibri" pitchFamily="34" charset="0"/>
              </a:rPr>
              <a:t>During </a:t>
            </a:r>
            <a:r>
              <a:rPr lang="en-US" sz="1400" dirty="0">
                <a:latin typeface="Calibri" pitchFamily="34" charset="0"/>
              </a:rPr>
              <a:t>the course of the competition, the players gain complex corporate finance knowledge and practice crucial managerial and leadership skills.  A successful FORAD team demonstrates competencies in Operational Planning, Capital Structure, Hedging, Derivatives, Debt &amp; Cash Management, F/X, Tax Optimization, and Intercompany/Transfer Pricing Strategies. </a:t>
            </a:r>
            <a:endParaRPr lang="en-US" sz="1400" dirty="0" smtClean="0">
              <a:latin typeface="Calibri" pitchFamily="34" charset="0"/>
            </a:endParaRPr>
          </a:p>
          <a:p>
            <a:pPr marL="285750" indent="-285750">
              <a:lnSpc>
                <a:spcPts val="1700"/>
              </a:lnSpc>
              <a:buClr>
                <a:srgbClr val="002060"/>
              </a:buClr>
              <a:buSzPct val="150000"/>
              <a:buFont typeface="Wingdings" pitchFamily="2" charset="2"/>
              <a:buChar char="§"/>
            </a:pPr>
            <a:endParaRPr lang="en-US" sz="1400" dirty="0">
              <a:latin typeface="Calibri" pitchFamily="34" charset="0"/>
            </a:endParaRPr>
          </a:p>
          <a:p>
            <a:pPr marL="1882775" indent="-1882775">
              <a:lnSpc>
                <a:spcPts val="1700"/>
              </a:lnSpc>
              <a:buClr>
                <a:srgbClr val="002060"/>
              </a:buClr>
              <a:buSzPct val="150000"/>
            </a:pPr>
            <a:r>
              <a:rPr lang="en-US" sz="1600" b="1" dirty="0" smtClean="0">
                <a:solidFill>
                  <a:srgbClr val="002060"/>
                </a:solidFill>
                <a:latin typeface="Calibri" pitchFamily="34" charset="0"/>
              </a:rPr>
              <a:t>PLAYERS: </a:t>
            </a:r>
            <a:r>
              <a:rPr lang="en-US" sz="1400" b="1" dirty="0" smtClean="0">
                <a:solidFill>
                  <a:srgbClr val="002060"/>
                </a:solidFill>
                <a:latin typeface="Calibri" pitchFamily="34" charset="0"/>
              </a:rPr>
              <a:t>	</a:t>
            </a:r>
            <a:r>
              <a:rPr lang="en-US" sz="1400" dirty="0" smtClean="0">
                <a:latin typeface="Calibri" pitchFamily="34" charset="0"/>
              </a:rPr>
              <a:t>While </a:t>
            </a:r>
            <a:r>
              <a:rPr lang="en-US" sz="1400" dirty="0">
                <a:latin typeface="Calibri" pitchFamily="34" charset="0"/>
              </a:rPr>
              <a:t>pre-existing knowledge is helpful, it is not a requirement.  The Players Manual details how to play FORAD, and the model generates all reporting automatically.  Additionally, the players can use the application to test concepts and ideas and examine the effects real time. </a:t>
            </a:r>
            <a:endParaRPr lang="en-US" sz="1400" dirty="0" smtClean="0">
              <a:latin typeface="Calibri" pitchFamily="34" charset="0"/>
            </a:endParaRPr>
          </a:p>
          <a:p>
            <a:pPr>
              <a:lnSpc>
                <a:spcPts val="1700"/>
              </a:lnSpc>
              <a:buClr>
                <a:srgbClr val="002060"/>
              </a:buClr>
              <a:buSzPct val="150000"/>
            </a:pPr>
            <a:endParaRPr lang="en-US" sz="1400" dirty="0">
              <a:latin typeface="Calibri" pitchFamily="34" charset="0"/>
            </a:endParaRPr>
          </a:p>
          <a:p>
            <a:pPr marL="1882775" indent="-1882775">
              <a:lnSpc>
                <a:spcPts val="1700"/>
              </a:lnSpc>
              <a:buClr>
                <a:srgbClr val="002060"/>
              </a:buClr>
              <a:buSzPct val="150000"/>
            </a:pPr>
            <a:r>
              <a:rPr lang="en-US" sz="1600" b="1" dirty="0" smtClean="0">
                <a:solidFill>
                  <a:srgbClr val="002060"/>
                </a:solidFill>
                <a:latin typeface="Calibri" pitchFamily="34" charset="0"/>
              </a:rPr>
              <a:t>BENEFITS: </a:t>
            </a:r>
            <a:r>
              <a:rPr lang="en-US" sz="1400" b="1" dirty="0" smtClean="0">
                <a:solidFill>
                  <a:srgbClr val="002060"/>
                </a:solidFill>
                <a:latin typeface="Calibri" pitchFamily="34" charset="0"/>
              </a:rPr>
              <a:t>	</a:t>
            </a:r>
            <a:r>
              <a:rPr lang="en-US" sz="1400" dirty="0" smtClean="0">
                <a:latin typeface="Calibri" pitchFamily="34" charset="0"/>
              </a:rPr>
              <a:t>The </a:t>
            </a:r>
            <a:r>
              <a:rPr lang="en-US" sz="1400" dirty="0">
                <a:latin typeface="Calibri" pitchFamily="34" charset="0"/>
              </a:rPr>
              <a:t>FORAD competition enhances employees’ professional knowledge, increases engagement and motivation, and reveals employee talent. </a:t>
            </a:r>
            <a:endParaRPr lang="en-US" sz="1400" dirty="0">
              <a:latin typeface="Calibri" pitchFamily="34" charset="0"/>
            </a:endParaRPr>
          </a:p>
        </p:txBody>
      </p:sp>
    </p:spTree>
    <p:extLst>
      <p:ext uri="{BB962C8B-B14F-4D97-AF65-F5344CB8AC3E}">
        <p14:creationId xmlns:p14="http://schemas.microsoft.com/office/powerpoint/2010/main" val="3826751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981199" y="1474469"/>
            <a:ext cx="4924568" cy="4011931"/>
          </a:xfrm>
          <a:prstGeom prst="roundRect">
            <a:avLst/>
          </a:prstGeom>
          <a:solidFill>
            <a:schemeClr val="bg1"/>
          </a:solidFill>
          <a:ln w="6350">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6" name="Title 5"/>
          <p:cNvSpPr>
            <a:spLocks noGrp="1"/>
          </p:cNvSpPr>
          <p:nvPr>
            <p:ph type="title"/>
          </p:nvPr>
        </p:nvSpPr>
        <p:spPr>
          <a:xfrm>
            <a:off x="381000" y="274638"/>
            <a:ext cx="8229600" cy="715962"/>
          </a:xfrm>
        </p:spPr>
        <p:txBody>
          <a:bodyPr>
            <a:normAutofit/>
          </a:bodyPr>
          <a:lstStyle/>
          <a:p>
            <a:pPr algn="l"/>
            <a:r>
              <a:rPr lang="en-US" sz="2800" dirty="0" smtClean="0">
                <a:solidFill>
                  <a:srgbClr val="002060"/>
                </a:solidFill>
                <a:effectLst/>
                <a:latin typeface="Calibri" pitchFamily="34" charset="0"/>
                <a:cs typeface="Calibri" pitchFamily="34" charset="0"/>
              </a:rPr>
              <a:t>FORAD simulation - Company structure</a:t>
            </a:r>
            <a:endParaRPr lang="en-US" sz="2800" dirty="0">
              <a:solidFill>
                <a:srgbClr val="002060"/>
              </a:solidFill>
              <a:effectLst/>
              <a:latin typeface="Calibri" pitchFamily="34" charset="0"/>
              <a:cs typeface="Calibri" pitchFamily="34" charset="0"/>
            </a:endParaRPr>
          </a:p>
        </p:txBody>
      </p:sp>
      <p:sp>
        <p:nvSpPr>
          <p:cNvPr id="9" name="Slide Number Placeholder 8"/>
          <p:cNvSpPr>
            <a:spLocks noGrp="1"/>
          </p:cNvSpPr>
          <p:nvPr>
            <p:ph type="sldNum" sz="quarter" idx="12"/>
          </p:nvPr>
        </p:nvSpPr>
        <p:spPr>
          <a:xfrm>
            <a:off x="4324069" y="6492874"/>
            <a:ext cx="495863" cy="365125"/>
          </a:xfrm>
          <a:prstGeom prst="rect">
            <a:avLst/>
          </a:prstGeom>
        </p:spPr>
        <p:txBody>
          <a:bodyPr/>
          <a:lstStyle/>
          <a:p>
            <a:fld id="{99921478-9A63-450E-8942-C240FE31B1C1}" type="slidenum">
              <a:rPr lang="en-US" smtClean="0"/>
              <a:pPr/>
              <a:t>4</a:t>
            </a:fld>
            <a:endParaRPr lang="en-US"/>
          </a:p>
        </p:txBody>
      </p:sp>
      <p:sp>
        <p:nvSpPr>
          <p:cNvPr id="7" name="Rectangle 6"/>
          <p:cNvSpPr/>
          <p:nvPr/>
        </p:nvSpPr>
        <p:spPr>
          <a:xfrm>
            <a:off x="2362200" y="4274820"/>
            <a:ext cx="1514756" cy="982980"/>
          </a:xfrm>
          <a:prstGeom prst="rect">
            <a:avLst/>
          </a:prstGeom>
          <a:solidFill>
            <a:srgbClr val="00330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11" name="Rounded Rectangle 10"/>
          <p:cNvSpPr/>
          <p:nvPr/>
        </p:nvSpPr>
        <p:spPr>
          <a:xfrm>
            <a:off x="3400425" y="3059431"/>
            <a:ext cx="2085975" cy="902969"/>
          </a:xfrm>
          <a:prstGeom prst="roundRect">
            <a:avLst/>
          </a:prstGeom>
          <a:solidFill>
            <a:srgbClr val="9900FF"/>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14" name="Left-Right Arrow 13"/>
          <p:cNvSpPr/>
          <p:nvPr/>
        </p:nvSpPr>
        <p:spPr>
          <a:xfrm>
            <a:off x="3876956" y="4659630"/>
            <a:ext cx="1152244" cy="217171"/>
          </a:xfrm>
          <a:prstGeom prst="leftRightArrow">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15" name="Left-Up Arrow 14"/>
          <p:cNvSpPr/>
          <p:nvPr/>
        </p:nvSpPr>
        <p:spPr>
          <a:xfrm rot="10800000">
            <a:off x="3015085" y="2324098"/>
            <a:ext cx="642515" cy="1943102"/>
          </a:xfrm>
          <a:prstGeom prst="leftUpArrow">
            <a:avLst>
              <a:gd name="adj1" fmla="val 15534"/>
              <a:gd name="adj2" fmla="val 14610"/>
              <a:gd name="adj3" fmla="val 10719"/>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16" name="TextBox 15"/>
          <p:cNvSpPr txBox="1"/>
          <p:nvPr/>
        </p:nvSpPr>
        <p:spPr>
          <a:xfrm>
            <a:off x="7239000" y="1828800"/>
            <a:ext cx="1485338" cy="1040130"/>
          </a:xfrm>
          <a:prstGeom prst="rect">
            <a:avLst/>
          </a:prstGeom>
          <a:noFill/>
          <a:ln>
            <a:noFill/>
          </a:ln>
        </p:spPr>
        <p:txBody>
          <a:bodyPr wrap="square" rtlCol="0">
            <a:normAutofit/>
          </a:bodyPr>
          <a:lstStyle/>
          <a:p>
            <a:pPr>
              <a:lnSpc>
                <a:spcPts val="1700"/>
              </a:lnSpc>
            </a:pPr>
            <a:r>
              <a:rPr lang="en-US" sz="1400" b="1" dirty="0" smtClean="0">
                <a:latin typeface="Calibri" pitchFamily="34" charset="0"/>
                <a:cs typeface="Calibri" pitchFamily="34" charset="0"/>
              </a:rPr>
              <a:t>Banks: </a:t>
            </a:r>
          </a:p>
          <a:p>
            <a:pPr>
              <a:lnSpc>
                <a:spcPts val="1700"/>
              </a:lnSpc>
            </a:pPr>
            <a:r>
              <a:rPr lang="en-US" sz="1400" dirty="0" smtClean="0">
                <a:latin typeface="Calibri" pitchFamily="34" charset="0"/>
                <a:cs typeface="Calibri" pitchFamily="34" charset="0"/>
              </a:rPr>
              <a:t>LT/ST loans; </a:t>
            </a:r>
          </a:p>
          <a:p>
            <a:pPr>
              <a:lnSpc>
                <a:spcPts val="1700"/>
              </a:lnSpc>
            </a:pPr>
            <a:r>
              <a:rPr lang="en-US" sz="1400" dirty="0" smtClean="0">
                <a:latin typeface="Calibri" pitchFamily="34" charset="0"/>
                <a:cs typeface="Calibri" pitchFamily="34" charset="0"/>
              </a:rPr>
              <a:t>FX hedging instruments</a:t>
            </a:r>
          </a:p>
        </p:txBody>
      </p:sp>
      <p:sp>
        <p:nvSpPr>
          <p:cNvPr id="17" name="TextBox 16"/>
          <p:cNvSpPr txBox="1"/>
          <p:nvPr/>
        </p:nvSpPr>
        <p:spPr>
          <a:xfrm>
            <a:off x="429187" y="1828800"/>
            <a:ext cx="1295400" cy="982980"/>
          </a:xfrm>
          <a:prstGeom prst="rect">
            <a:avLst/>
          </a:prstGeom>
          <a:noFill/>
          <a:ln>
            <a:noFill/>
          </a:ln>
        </p:spPr>
        <p:txBody>
          <a:bodyPr wrap="square" rtlCol="0">
            <a:normAutofit/>
          </a:bodyPr>
          <a:lstStyle/>
          <a:p>
            <a:pPr>
              <a:lnSpc>
                <a:spcPts val="1600"/>
              </a:lnSpc>
            </a:pPr>
            <a:r>
              <a:rPr lang="en-US" sz="1400" b="1" dirty="0" smtClean="0">
                <a:latin typeface="Calibri" pitchFamily="34" charset="0"/>
              </a:rPr>
              <a:t>Shareholders: </a:t>
            </a:r>
            <a:r>
              <a:rPr lang="en-US" sz="1400" dirty="0" smtClean="0">
                <a:latin typeface="Calibri" pitchFamily="34" charset="0"/>
              </a:rPr>
              <a:t>Equity;</a:t>
            </a:r>
          </a:p>
          <a:p>
            <a:pPr>
              <a:lnSpc>
                <a:spcPts val="1600"/>
              </a:lnSpc>
            </a:pPr>
            <a:r>
              <a:rPr lang="en-US" sz="1400" dirty="0" smtClean="0">
                <a:latin typeface="Calibri" pitchFamily="34" charset="0"/>
              </a:rPr>
              <a:t>Dividends</a:t>
            </a:r>
          </a:p>
        </p:txBody>
      </p:sp>
      <p:sp>
        <p:nvSpPr>
          <p:cNvPr id="18" name="TextBox 17"/>
          <p:cNvSpPr txBox="1"/>
          <p:nvPr/>
        </p:nvSpPr>
        <p:spPr>
          <a:xfrm>
            <a:off x="7162800" y="4606289"/>
            <a:ext cx="1809188" cy="1108711"/>
          </a:xfrm>
          <a:prstGeom prst="rect">
            <a:avLst/>
          </a:prstGeom>
          <a:noFill/>
          <a:ln>
            <a:noFill/>
          </a:ln>
        </p:spPr>
        <p:txBody>
          <a:bodyPr wrap="square" rtlCol="0">
            <a:normAutofit/>
          </a:bodyPr>
          <a:lstStyle/>
          <a:p>
            <a:pPr>
              <a:lnSpc>
                <a:spcPts val="1700"/>
              </a:lnSpc>
            </a:pPr>
            <a:r>
              <a:rPr lang="en-US" sz="1400" b="1" dirty="0" smtClean="0">
                <a:latin typeface="Calibri" pitchFamily="34" charset="0"/>
              </a:rPr>
              <a:t>Clients:</a:t>
            </a:r>
          </a:p>
          <a:p>
            <a:pPr>
              <a:lnSpc>
                <a:spcPts val="1700"/>
              </a:lnSpc>
            </a:pPr>
            <a:r>
              <a:rPr lang="en-US" sz="1400" dirty="0" smtClean="0">
                <a:latin typeface="Calibri" pitchFamily="34" charset="0"/>
              </a:rPr>
              <a:t>Domestic sales; </a:t>
            </a:r>
          </a:p>
          <a:p>
            <a:pPr>
              <a:lnSpc>
                <a:spcPts val="1700"/>
              </a:lnSpc>
            </a:pPr>
            <a:r>
              <a:rPr lang="en-US" sz="1400" dirty="0" smtClean="0">
                <a:latin typeface="Calibri" pitchFamily="34" charset="0"/>
              </a:rPr>
              <a:t>International sales</a:t>
            </a:r>
          </a:p>
        </p:txBody>
      </p:sp>
      <p:sp>
        <p:nvSpPr>
          <p:cNvPr id="20" name="TextBox 19"/>
          <p:cNvSpPr txBox="1"/>
          <p:nvPr/>
        </p:nvSpPr>
        <p:spPr>
          <a:xfrm>
            <a:off x="2048437" y="3112770"/>
            <a:ext cx="999563" cy="925830"/>
          </a:xfrm>
          <a:prstGeom prst="rect">
            <a:avLst/>
          </a:prstGeom>
          <a:noFill/>
          <a:ln>
            <a:noFill/>
          </a:ln>
        </p:spPr>
        <p:txBody>
          <a:bodyPr wrap="square" rtlCol="0">
            <a:normAutofit/>
          </a:bodyPr>
          <a:lstStyle/>
          <a:p>
            <a:pPr>
              <a:lnSpc>
                <a:spcPts val="1700"/>
              </a:lnSpc>
            </a:pPr>
            <a:r>
              <a:rPr lang="en-US" sz="1400" dirty="0" smtClean="0">
                <a:latin typeface="Calibri" pitchFamily="34" charset="0"/>
              </a:rPr>
              <a:t>IC loans and dividends</a:t>
            </a:r>
          </a:p>
        </p:txBody>
      </p:sp>
      <p:sp>
        <p:nvSpPr>
          <p:cNvPr id="21" name="TextBox 20"/>
          <p:cNvSpPr txBox="1"/>
          <p:nvPr/>
        </p:nvSpPr>
        <p:spPr>
          <a:xfrm>
            <a:off x="4114800" y="4343400"/>
            <a:ext cx="875456" cy="316230"/>
          </a:xfrm>
          <a:prstGeom prst="rect">
            <a:avLst/>
          </a:prstGeom>
          <a:noFill/>
          <a:ln>
            <a:noFill/>
          </a:ln>
        </p:spPr>
        <p:txBody>
          <a:bodyPr wrap="square" rtlCol="0">
            <a:normAutofit/>
          </a:bodyPr>
          <a:lstStyle/>
          <a:p>
            <a:r>
              <a:rPr lang="en-US" sz="1400" dirty="0" smtClean="0">
                <a:latin typeface="Calibri" pitchFamily="34" charset="0"/>
              </a:rPr>
              <a:t>IC trade</a:t>
            </a:r>
          </a:p>
        </p:txBody>
      </p:sp>
      <p:sp>
        <p:nvSpPr>
          <p:cNvPr id="23" name="Rectangle 22"/>
          <p:cNvSpPr/>
          <p:nvPr/>
        </p:nvSpPr>
        <p:spPr>
          <a:xfrm>
            <a:off x="5038444" y="4274820"/>
            <a:ext cx="1514756" cy="982980"/>
          </a:xfrm>
          <a:prstGeom prst="rect">
            <a:avLst/>
          </a:prstGeom>
          <a:solidFill>
            <a:srgbClr val="00330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24" name="Rectangle 23"/>
          <p:cNvSpPr/>
          <p:nvPr/>
        </p:nvSpPr>
        <p:spPr>
          <a:xfrm>
            <a:off x="3666844" y="1684020"/>
            <a:ext cx="1514756" cy="982980"/>
          </a:xfrm>
          <a:prstGeom prst="rect">
            <a:avLst/>
          </a:prstGeom>
          <a:solidFill>
            <a:srgbClr val="00206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25" name="Left-Right Arrow 24"/>
          <p:cNvSpPr/>
          <p:nvPr/>
        </p:nvSpPr>
        <p:spPr>
          <a:xfrm>
            <a:off x="1786924" y="1840230"/>
            <a:ext cx="1870676" cy="217170"/>
          </a:xfrm>
          <a:prstGeom prst="leftRightArrow">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26" name="TextBox 25"/>
          <p:cNvSpPr txBox="1"/>
          <p:nvPr/>
        </p:nvSpPr>
        <p:spPr>
          <a:xfrm>
            <a:off x="3676725" y="1905000"/>
            <a:ext cx="1504875" cy="662940"/>
          </a:xfrm>
          <a:prstGeom prst="rect">
            <a:avLst/>
          </a:prstGeom>
          <a:noFill/>
          <a:ln>
            <a:noFill/>
          </a:ln>
        </p:spPr>
        <p:txBody>
          <a:bodyPr wrap="square" rtlCol="0">
            <a:normAutofit/>
          </a:bodyPr>
          <a:lstStyle/>
          <a:p>
            <a:pPr algn="ctr">
              <a:lnSpc>
                <a:spcPts val="1700"/>
              </a:lnSpc>
            </a:pPr>
            <a:r>
              <a:rPr lang="en-US" sz="1600" b="1" dirty="0" smtClean="0">
                <a:solidFill>
                  <a:schemeClr val="bg1"/>
                </a:solidFill>
                <a:latin typeface="Calibri" pitchFamily="34" charset="0"/>
              </a:rPr>
              <a:t>U.S. Holding Company</a:t>
            </a:r>
          </a:p>
        </p:txBody>
      </p:sp>
      <p:sp>
        <p:nvSpPr>
          <p:cNvPr id="27" name="TextBox 26"/>
          <p:cNvSpPr txBox="1"/>
          <p:nvPr/>
        </p:nvSpPr>
        <p:spPr>
          <a:xfrm>
            <a:off x="2381325" y="4408170"/>
            <a:ext cx="1504875" cy="925830"/>
          </a:xfrm>
          <a:prstGeom prst="rect">
            <a:avLst/>
          </a:prstGeom>
          <a:noFill/>
          <a:ln>
            <a:noFill/>
          </a:ln>
        </p:spPr>
        <p:txBody>
          <a:bodyPr wrap="square" rtlCol="0">
            <a:normAutofit/>
          </a:bodyPr>
          <a:lstStyle/>
          <a:p>
            <a:pPr algn="ctr">
              <a:lnSpc>
                <a:spcPts val="1700"/>
              </a:lnSpc>
            </a:pPr>
            <a:r>
              <a:rPr lang="en-US" sz="1600" b="1" dirty="0" smtClean="0">
                <a:solidFill>
                  <a:schemeClr val="bg1"/>
                </a:solidFill>
                <a:latin typeface="Calibri" pitchFamily="34" charset="0"/>
              </a:rPr>
              <a:t>Japan </a:t>
            </a:r>
          </a:p>
          <a:p>
            <a:pPr algn="ctr">
              <a:lnSpc>
                <a:spcPts val="1700"/>
              </a:lnSpc>
            </a:pPr>
            <a:r>
              <a:rPr lang="en-US" sz="1600" b="1" dirty="0" smtClean="0">
                <a:solidFill>
                  <a:schemeClr val="bg1"/>
                </a:solidFill>
                <a:latin typeface="Calibri" pitchFamily="34" charset="0"/>
              </a:rPr>
              <a:t>Operational </a:t>
            </a:r>
          </a:p>
          <a:p>
            <a:pPr algn="ctr">
              <a:lnSpc>
                <a:spcPts val="1700"/>
              </a:lnSpc>
            </a:pPr>
            <a:r>
              <a:rPr lang="en-US" sz="1600" b="1" dirty="0" smtClean="0">
                <a:solidFill>
                  <a:schemeClr val="bg1"/>
                </a:solidFill>
                <a:latin typeface="Calibri" pitchFamily="34" charset="0"/>
              </a:rPr>
              <a:t>Subsidiary</a:t>
            </a:r>
          </a:p>
        </p:txBody>
      </p:sp>
      <p:sp>
        <p:nvSpPr>
          <p:cNvPr id="29" name="TextBox 28"/>
          <p:cNvSpPr txBox="1"/>
          <p:nvPr/>
        </p:nvSpPr>
        <p:spPr>
          <a:xfrm>
            <a:off x="5029200" y="4408170"/>
            <a:ext cx="1504875" cy="925830"/>
          </a:xfrm>
          <a:prstGeom prst="rect">
            <a:avLst/>
          </a:prstGeom>
          <a:noFill/>
          <a:ln>
            <a:noFill/>
          </a:ln>
        </p:spPr>
        <p:txBody>
          <a:bodyPr wrap="square" rtlCol="0">
            <a:normAutofit/>
          </a:bodyPr>
          <a:lstStyle/>
          <a:p>
            <a:pPr algn="ctr">
              <a:lnSpc>
                <a:spcPts val="1700"/>
              </a:lnSpc>
            </a:pPr>
            <a:r>
              <a:rPr lang="en-US" sz="1600" b="1" dirty="0" smtClean="0">
                <a:solidFill>
                  <a:schemeClr val="bg1"/>
                </a:solidFill>
                <a:latin typeface="Calibri" pitchFamily="34" charset="0"/>
              </a:rPr>
              <a:t>Germany </a:t>
            </a:r>
          </a:p>
          <a:p>
            <a:pPr algn="ctr">
              <a:lnSpc>
                <a:spcPts val="1700"/>
              </a:lnSpc>
            </a:pPr>
            <a:r>
              <a:rPr lang="en-US" sz="1600" b="1" dirty="0" smtClean="0">
                <a:solidFill>
                  <a:schemeClr val="bg1"/>
                </a:solidFill>
                <a:latin typeface="Calibri" pitchFamily="34" charset="0"/>
              </a:rPr>
              <a:t>Operational </a:t>
            </a:r>
          </a:p>
          <a:p>
            <a:pPr algn="ctr">
              <a:lnSpc>
                <a:spcPts val="1700"/>
              </a:lnSpc>
            </a:pPr>
            <a:r>
              <a:rPr lang="en-US" sz="1600" b="1" dirty="0" smtClean="0">
                <a:solidFill>
                  <a:schemeClr val="bg1"/>
                </a:solidFill>
                <a:latin typeface="Calibri" pitchFamily="34" charset="0"/>
              </a:rPr>
              <a:t>Subsidiary</a:t>
            </a:r>
          </a:p>
        </p:txBody>
      </p:sp>
      <p:sp>
        <p:nvSpPr>
          <p:cNvPr id="28" name="Left-Right Arrow 27"/>
          <p:cNvSpPr/>
          <p:nvPr/>
        </p:nvSpPr>
        <p:spPr>
          <a:xfrm>
            <a:off x="5181600" y="1851063"/>
            <a:ext cx="1870676" cy="217170"/>
          </a:xfrm>
          <a:prstGeom prst="leftRightArrow">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30" name="TextBox 29"/>
          <p:cNvSpPr txBox="1"/>
          <p:nvPr/>
        </p:nvSpPr>
        <p:spPr>
          <a:xfrm>
            <a:off x="5233847" y="5741670"/>
            <a:ext cx="2005153" cy="1040130"/>
          </a:xfrm>
          <a:prstGeom prst="rect">
            <a:avLst/>
          </a:prstGeom>
          <a:noFill/>
          <a:ln>
            <a:noFill/>
          </a:ln>
        </p:spPr>
        <p:txBody>
          <a:bodyPr wrap="square" rtlCol="0">
            <a:normAutofit/>
          </a:bodyPr>
          <a:lstStyle/>
          <a:p>
            <a:pPr>
              <a:lnSpc>
                <a:spcPts val="1700"/>
              </a:lnSpc>
            </a:pPr>
            <a:r>
              <a:rPr lang="en-US" sz="1400" b="1" dirty="0" smtClean="0">
                <a:latin typeface="Calibri" pitchFamily="34" charset="0"/>
              </a:rPr>
              <a:t>Banks: </a:t>
            </a:r>
          </a:p>
          <a:p>
            <a:pPr>
              <a:lnSpc>
                <a:spcPts val="1700"/>
              </a:lnSpc>
            </a:pPr>
            <a:r>
              <a:rPr lang="en-US" sz="1400" dirty="0" smtClean="0">
                <a:latin typeface="Calibri" pitchFamily="34" charset="0"/>
              </a:rPr>
              <a:t>LT/ST loans; </a:t>
            </a:r>
          </a:p>
          <a:p>
            <a:pPr>
              <a:lnSpc>
                <a:spcPts val="1700"/>
              </a:lnSpc>
            </a:pPr>
            <a:r>
              <a:rPr lang="en-US" sz="1400" dirty="0" smtClean="0">
                <a:latin typeface="Calibri" pitchFamily="34" charset="0"/>
              </a:rPr>
              <a:t>FX hedging instruments</a:t>
            </a:r>
          </a:p>
        </p:txBody>
      </p:sp>
      <p:sp>
        <p:nvSpPr>
          <p:cNvPr id="31" name="TextBox 30"/>
          <p:cNvSpPr txBox="1"/>
          <p:nvPr/>
        </p:nvSpPr>
        <p:spPr>
          <a:xfrm>
            <a:off x="2700436" y="5741670"/>
            <a:ext cx="2023964" cy="1040130"/>
          </a:xfrm>
          <a:prstGeom prst="rect">
            <a:avLst/>
          </a:prstGeom>
          <a:noFill/>
          <a:ln>
            <a:noFill/>
          </a:ln>
        </p:spPr>
        <p:txBody>
          <a:bodyPr wrap="square" rtlCol="0">
            <a:normAutofit/>
          </a:bodyPr>
          <a:lstStyle/>
          <a:p>
            <a:pPr>
              <a:lnSpc>
                <a:spcPts val="1700"/>
              </a:lnSpc>
            </a:pPr>
            <a:r>
              <a:rPr lang="en-US" sz="1400" b="1" dirty="0" smtClean="0">
                <a:latin typeface="Calibri" pitchFamily="34" charset="0"/>
              </a:rPr>
              <a:t>Banks: </a:t>
            </a:r>
          </a:p>
          <a:p>
            <a:pPr>
              <a:lnSpc>
                <a:spcPts val="1700"/>
              </a:lnSpc>
            </a:pPr>
            <a:r>
              <a:rPr lang="en-US" sz="1400" dirty="0" smtClean="0">
                <a:latin typeface="Calibri" pitchFamily="34" charset="0"/>
              </a:rPr>
              <a:t>LT/ST loans; </a:t>
            </a:r>
          </a:p>
          <a:p>
            <a:pPr>
              <a:lnSpc>
                <a:spcPts val="1700"/>
              </a:lnSpc>
            </a:pPr>
            <a:r>
              <a:rPr lang="en-US" sz="1400" dirty="0" smtClean="0">
                <a:latin typeface="Calibri" pitchFamily="34" charset="0"/>
              </a:rPr>
              <a:t>FX hedging instruments</a:t>
            </a:r>
          </a:p>
        </p:txBody>
      </p:sp>
      <p:sp>
        <p:nvSpPr>
          <p:cNvPr id="32" name="TextBox 31"/>
          <p:cNvSpPr txBox="1"/>
          <p:nvPr/>
        </p:nvSpPr>
        <p:spPr>
          <a:xfrm>
            <a:off x="400612" y="4606289"/>
            <a:ext cx="1809188" cy="1108711"/>
          </a:xfrm>
          <a:prstGeom prst="rect">
            <a:avLst/>
          </a:prstGeom>
          <a:noFill/>
          <a:ln>
            <a:noFill/>
          </a:ln>
        </p:spPr>
        <p:txBody>
          <a:bodyPr wrap="square" rtlCol="0">
            <a:normAutofit/>
          </a:bodyPr>
          <a:lstStyle/>
          <a:p>
            <a:pPr>
              <a:lnSpc>
                <a:spcPts val="1700"/>
              </a:lnSpc>
            </a:pPr>
            <a:r>
              <a:rPr lang="en-US" sz="1400" b="1" dirty="0" smtClean="0">
                <a:latin typeface="Calibri" pitchFamily="34" charset="0"/>
              </a:rPr>
              <a:t>Clients:</a:t>
            </a:r>
          </a:p>
          <a:p>
            <a:pPr>
              <a:lnSpc>
                <a:spcPts val="1700"/>
              </a:lnSpc>
            </a:pPr>
            <a:r>
              <a:rPr lang="en-US" sz="1400" dirty="0" smtClean="0">
                <a:latin typeface="Calibri" pitchFamily="34" charset="0"/>
              </a:rPr>
              <a:t>Domestic sales; </a:t>
            </a:r>
          </a:p>
          <a:p>
            <a:pPr>
              <a:lnSpc>
                <a:spcPts val="1700"/>
              </a:lnSpc>
            </a:pPr>
            <a:r>
              <a:rPr lang="en-US" sz="1400" dirty="0" smtClean="0">
                <a:latin typeface="Calibri" pitchFamily="34" charset="0"/>
              </a:rPr>
              <a:t>International sales</a:t>
            </a:r>
          </a:p>
        </p:txBody>
      </p:sp>
      <p:sp>
        <p:nvSpPr>
          <p:cNvPr id="36" name="Left-Up Arrow 35"/>
          <p:cNvSpPr/>
          <p:nvPr/>
        </p:nvSpPr>
        <p:spPr>
          <a:xfrm rot="16200000">
            <a:off x="4575542" y="2975342"/>
            <a:ext cx="1931672" cy="652044"/>
          </a:xfrm>
          <a:prstGeom prst="leftUpArrow">
            <a:avLst>
              <a:gd name="adj1" fmla="val 15534"/>
              <a:gd name="adj2" fmla="val 14610"/>
              <a:gd name="adj3" fmla="val 10719"/>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37" name="TextBox 36"/>
          <p:cNvSpPr txBox="1"/>
          <p:nvPr/>
        </p:nvSpPr>
        <p:spPr>
          <a:xfrm>
            <a:off x="5867400" y="3112770"/>
            <a:ext cx="999563" cy="925830"/>
          </a:xfrm>
          <a:prstGeom prst="rect">
            <a:avLst/>
          </a:prstGeom>
          <a:noFill/>
          <a:ln>
            <a:noFill/>
          </a:ln>
        </p:spPr>
        <p:txBody>
          <a:bodyPr wrap="square" rtlCol="0">
            <a:normAutofit/>
          </a:bodyPr>
          <a:lstStyle/>
          <a:p>
            <a:pPr>
              <a:lnSpc>
                <a:spcPts val="1700"/>
              </a:lnSpc>
            </a:pPr>
            <a:r>
              <a:rPr lang="en-US" sz="1400" dirty="0" smtClean="0">
                <a:latin typeface="Calibri" pitchFamily="34" charset="0"/>
              </a:rPr>
              <a:t>IC loans and dividends</a:t>
            </a:r>
          </a:p>
        </p:txBody>
      </p:sp>
      <p:sp>
        <p:nvSpPr>
          <p:cNvPr id="38" name="TextBox 37"/>
          <p:cNvSpPr txBox="1"/>
          <p:nvPr/>
        </p:nvSpPr>
        <p:spPr>
          <a:xfrm>
            <a:off x="3676725" y="3124200"/>
            <a:ext cx="1504875" cy="914400"/>
          </a:xfrm>
          <a:prstGeom prst="rect">
            <a:avLst/>
          </a:prstGeom>
          <a:noFill/>
          <a:ln>
            <a:noFill/>
          </a:ln>
        </p:spPr>
        <p:txBody>
          <a:bodyPr wrap="square" rtlCol="0">
            <a:normAutofit/>
          </a:bodyPr>
          <a:lstStyle/>
          <a:p>
            <a:pPr algn="ctr">
              <a:lnSpc>
                <a:spcPts val="1700"/>
              </a:lnSpc>
            </a:pPr>
            <a:r>
              <a:rPr lang="en-US" sz="1600" b="1" dirty="0" smtClean="0">
                <a:solidFill>
                  <a:schemeClr val="bg1"/>
                </a:solidFill>
                <a:latin typeface="Calibri" pitchFamily="34" charset="0"/>
                <a:cs typeface="Calibri" pitchFamily="34" charset="0"/>
              </a:rPr>
              <a:t>Consolidated </a:t>
            </a:r>
          </a:p>
          <a:p>
            <a:pPr algn="ctr">
              <a:lnSpc>
                <a:spcPts val="1700"/>
              </a:lnSpc>
            </a:pPr>
            <a:r>
              <a:rPr lang="en-US" sz="1600" b="1" dirty="0" smtClean="0">
                <a:solidFill>
                  <a:schemeClr val="bg1"/>
                </a:solidFill>
                <a:latin typeface="Calibri" pitchFamily="34" charset="0"/>
                <a:cs typeface="Calibri" pitchFamily="34" charset="0"/>
              </a:rPr>
              <a:t>FORAD </a:t>
            </a:r>
          </a:p>
          <a:p>
            <a:pPr algn="ctr">
              <a:lnSpc>
                <a:spcPts val="1700"/>
              </a:lnSpc>
            </a:pPr>
            <a:r>
              <a:rPr lang="en-US" sz="1600" b="1" dirty="0" smtClean="0">
                <a:solidFill>
                  <a:schemeClr val="bg1"/>
                </a:solidFill>
                <a:latin typeface="Calibri" pitchFamily="34" charset="0"/>
                <a:cs typeface="Calibri" pitchFamily="34" charset="0"/>
              </a:rPr>
              <a:t> Company</a:t>
            </a:r>
          </a:p>
        </p:txBody>
      </p:sp>
      <p:sp>
        <p:nvSpPr>
          <p:cNvPr id="39" name="Left-Right Arrow 38"/>
          <p:cNvSpPr/>
          <p:nvPr/>
        </p:nvSpPr>
        <p:spPr>
          <a:xfrm rot="5400000">
            <a:off x="2624137" y="5443537"/>
            <a:ext cx="514350" cy="180975"/>
          </a:xfrm>
          <a:prstGeom prst="leftRightArrow">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40" name="Left-Right Arrow 39"/>
          <p:cNvSpPr/>
          <p:nvPr/>
        </p:nvSpPr>
        <p:spPr>
          <a:xfrm rot="5400000">
            <a:off x="5138737" y="5443537"/>
            <a:ext cx="514350" cy="180975"/>
          </a:xfrm>
          <a:prstGeom prst="leftRightArrow">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41" name="TextBox 40"/>
          <p:cNvSpPr txBox="1"/>
          <p:nvPr/>
        </p:nvSpPr>
        <p:spPr>
          <a:xfrm>
            <a:off x="457201" y="5791200"/>
            <a:ext cx="1295399" cy="720724"/>
          </a:xfrm>
          <a:prstGeom prst="rect">
            <a:avLst/>
          </a:prstGeom>
          <a:noFill/>
          <a:ln>
            <a:noFill/>
          </a:ln>
        </p:spPr>
        <p:txBody>
          <a:bodyPr wrap="square" rtlCol="0">
            <a:normAutofit/>
          </a:bodyPr>
          <a:lstStyle/>
          <a:p>
            <a:pPr>
              <a:lnSpc>
                <a:spcPts val="1100"/>
              </a:lnSpc>
            </a:pPr>
            <a:r>
              <a:rPr lang="en-US" sz="1000" dirty="0" smtClean="0">
                <a:latin typeface="Calibri" pitchFamily="34" charset="0"/>
              </a:rPr>
              <a:t>IC: Inter-company</a:t>
            </a:r>
          </a:p>
          <a:p>
            <a:pPr>
              <a:lnSpc>
                <a:spcPts val="1100"/>
              </a:lnSpc>
            </a:pPr>
            <a:r>
              <a:rPr lang="en-US" sz="1000" dirty="0" smtClean="0">
                <a:latin typeface="Calibri" pitchFamily="34" charset="0"/>
              </a:rPr>
              <a:t>ST: Short-term</a:t>
            </a:r>
          </a:p>
          <a:p>
            <a:pPr>
              <a:lnSpc>
                <a:spcPts val="1100"/>
              </a:lnSpc>
            </a:pPr>
            <a:r>
              <a:rPr lang="en-US" sz="1000" dirty="0" smtClean="0">
                <a:latin typeface="Calibri" pitchFamily="34" charset="0"/>
              </a:rPr>
              <a:t>LT: Long-term</a:t>
            </a:r>
          </a:p>
        </p:txBody>
      </p:sp>
      <p:sp>
        <p:nvSpPr>
          <p:cNvPr id="35" name="Left-Right Arrow 34"/>
          <p:cNvSpPr/>
          <p:nvPr/>
        </p:nvSpPr>
        <p:spPr>
          <a:xfrm>
            <a:off x="6553201" y="4659629"/>
            <a:ext cx="533400" cy="217171"/>
          </a:xfrm>
          <a:prstGeom prst="leftRightArrow">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42" name="Left-Right Arrow 41"/>
          <p:cNvSpPr/>
          <p:nvPr/>
        </p:nvSpPr>
        <p:spPr>
          <a:xfrm>
            <a:off x="1809121" y="4659630"/>
            <a:ext cx="533400" cy="217171"/>
          </a:xfrm>
          <a:prstGeom prst="leftRightArrow">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25000" lnSpcReduction="20000"/>
          </a:bodyPr>
          <a:lstStyle/>
          <a:p>
            <a:pPr algn="ctr"/>
            <a:endParaRPr lang="en-US" sz="1600" dirty="0" err="1" smtClean="0">
              <a:solidFill>
                <a:schemeClr val="tx1"/>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693095" y="1595849"/>
            <a:ext cx="7796215" cy="565786"/>
          </a:xfrm>
          <a:prstGeom prst="roundRect">
            <a:avLst/>
          </a:prstGeom>
          <a:solidFill>
            <a:srgbClr val="00206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6" name="Title 5"/>
          <p:cNvSpPr>
            <a:spLocks noGrp="1"/>
          </p:cNvSpPr>
          <p:nvPr>
            <p:ph type="title"/>
          </p:nvPr>
        </p:nvSpPr>
        <p:spPr>
          <a:xfrm>
            <a:off x="381000" y="76200"/>
            <a:ext cx="8229600" cy="1143000"/>
          </a:xfrm>
        </p:spPr>
        <p:txBody>
          <a:bodyPr>
            <a:normAutofit/>
          </a:bodyPr>
          <a:lstStyle/>
          <a:p>
            <a:pPr algn="l"/>
            <a:r>
              <a:rPr lang="en-US" sz="2800" dirty="0" smtClean="0">
                <a:solidFill>
                  <a:srgbClr val="002060"/>
                </a:solidFill>
                <a:effectLst/>
                <a:latin typeface="Calibri" pitchFamily="34" charset="0"/>
                <a:cs typeface="Calibri" pitchFamily="34" charset="0"/>
              </a:rPr>
              <a:t>FORAD simulation – Decisions process </a:t>
            </a:r>
            <a:endParaRPr lang="en-US" sz="2800" dirty="0">
              <a:solidFill>
                <a:srgbClr val="002060"/>
              </a:solidFill>
              <a:effectLst/>
              <a:latin typeface="Calibri" pitchFamily="34" charset="0"/>
              <a:cs typeface="Calibri" pitchFamily="34" charset="0"/>
            </a:endParaRPr>
          </a:p>
        </p:txBody>
      </p:sp>
      <p:sp>
        <p:nvSpPr>
          <p:cNvPr id="26" name="Rectangle 25"/>
          <p:cNvSpPr/>
          <p:nvPr/>
        </p:nvSpPr>
        <p:spPr>
          <a:xfrm>
            <a:off x="911374" y="1684715"/>
            <a:ext cx="8077201" cy="400110"/>
          </a:xfrm>
          <a:prstGeom prst="rect">
            <a:avLst/>
          </a:prstGeom>
        </p:spPr>
        <p:txBody>
          <a:bodyPr wrap="square">
            <a:spAutoFit/>
          </a:bodyPr>
          <a:lstStyle/>
          <a:p>
            <a:r>
              <a:rPr lang="en-US" sz="2000" b="1" dirty="0">
                <a:solidFill>
                  <a:schemeClr val="bg1"/>
                </a:solidFill>
                <a:latin typeface="Calibri" pitchFamily="34" charset="0"/>
                <a:cs typeface="Calibri" pitchFamily="34" charset="0"/>
              </a:rPr>
              <a:t>M</a:t>
            </a:r>
            <a:r>
              <a:rPr lang="en-US" sz="2000" b="1" dirty="0" smtClean="0">
                <a:solidFill>
                  <a:schemeClr val="bg1"/>
                </a:solidFill>
                <a:latin typeface="Calibri" pitchFamily="34" charset="0"/>
                <a:cs typeface="Calibri" pitchFamily="34" charset="0"/>
              </a:rPr>
              <a:t>ultiple steps, but no formal flow or limit for the desired iterations</a:t>
            </a:r>
            <a:r>
              <a:rPr lang="en-US" sz="2000" dirty="0" smtClean="0">
                <a:latin typeface="Calibri" pitchFamily="34" charset="0"/>
                <a:cs typeface="Calibri" pitchFamily="34" charset="0"/>
              </a:rPr>
              <a:t> </a:t>
            </a:r>
            <a:endParaRPr lang="en-US" sz="2000" dirty="0">
              <a:latin typeface="Calibri" pitchFamily="34" charset="0"/>
              <a:cs typeface="Calibri" pitchFamily="34" charset="0"/>
            </a:endParaRPr>
          </a:p>
        </p:txBody>
      </p:sp>
      <p:sp>
        <p:nvSpPr>
          <p:cNvPr id="17" name="Rectangle 16"/>
          <p:cNvSpPr/>
          <p:nvPr/>
        </p:nvSpPr>
        <p:spPr>
          <a:xfrm>
            <a:off x="880423" y="2507280"/>
            <a:ext cx="285750" cy="291464"/>
          </a:xfrm>
          <a:prstGeom prst="rect">
            <a:avLst/>
          </a:prstGeom>
          <a:solidFill>
            <a:srgbClr val="002060"/>
          </a:solidFill>
          <a:ln w="3175">
            <a:noFill/>
          </a:ln>
          <a:scene3d>
            <a:camera prst="orthographicFront"/>
            <a:lightRig rig="threePt" dir="t"/>
          </a:scene3d>
          <a:sp3d extrusionH="76200">
            <a:bevelT w="38100" h="38100"/>
            <a:extrusionClr>
              <a:srgbClr val="9900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14" name="Rectangle 13"/>
          <p:cNvSpPr/>
          <p:nvPr/>
        </p:nvSpPr>
        <p:spPr>
          <a:xfrm>
            <a:off x="1523078" y="2418259"/>
            <a:ext cx="6377270" cy="528350"/>
          </a:xfrm>
          <a:prstGeom prst="rect">
            <a:avLst/>
          </a:prstGeom>
        </p:spPr>
        <p:txBody>
          <a:bodyPr wrap="square">
            <a:spAutoFit/>
          </a:bodyPr>
          <a:lstStyle/>
          <a:p>
            <a:pPr>
              <a:lnSpc>
                <a:spcPts val="1700"/>
              </a:lnSpc>
            </a:pPr>
            <a:r>
              <a:rPr lang="en-US" sz="1400" b="1" dirty="0" smtClean="0">
                <a:latin typeface="Calibri" pitchFamily="34" charset="0"/>
              </a:rPr>
              <a:t>Preparation</a:t>
            </a:r>
            <a:r>
              <a:rPr lang="en-US" sz="1400" dirty="0" smtClean="0">
                <a:latin typeface="Calibri" pitchFamily="34" charset="0"/>
              </a:rPr>
              <a:t> - analyze company’s results, study competitors’ results; forecast the market data; set goals and plan the current period</a:t>
            </a:r>
            <a:endParaRPr lang="en-US" sz="1400" dirty="0">
              <a:latin typeface="Calibri" pitchFamily="34" charset="0"/>
            </a:endParaRPr>
          </a:p>
        </p:txBody>
      </p:sp>
      <p:sp>
        <p:nvSpPr>
          <p:cNvPr id="15" name="Rectangle 14"/>
          <p:cNvSpPr/>
          <p:nvPr/>
        </p:nvSpPr>
        <p:spPr>
          <a:xfrm>
            <a:off x="1904078" y="3056684"/>
            <a:ext cx="6129620" cy="528350"/>
          </a:xfrm>
          <a:prstGeom prst="rect">
            <a:avLst/>
          </a:prstGeom>
        </p:spPr>
        <p:txBody>
          <a:bodyPr wrap="square">
            <a:spAutoFit/>
          </a:bodyPr>
          <a:lstStyle/>
          <a:p>
            <a:pPr>
              <a:lnSpc>
                <a:spcPts val="1700"/>
              </a:lnSpc>
            </a:pPr>
            <a:r>
              <a:rPr lang="en-US" sz="1400" b="1" dirty="0" smtClean="0">
                <a:latin typeface="Calibri" pitchFamily="34" charset="0"/>
              </a:rPr>
              <a:t>Operations</a:t>
            </a:r>
            <a:r>
              <a:rPr lang="en-US" sz="1400" dirty="0" smtClean="0">
                <a:latin typeface="Calibri" pitchFamily="34" charset="0"/>
              </a:rPr>
              <a:t> – decide capacity and production levels, looks for ways to improve revenues and profitability</a:t>
            </a:r>
            <a:endParaRPr lang="en-US" sz="1400" dirty="0">
              <a:latin typeface="Calibri" pitchFamily="34" charset="0"/>
            </a:endParaRPr>
          </a:p>
        </p:txBody>
      </p:sp>
      <p:sp>
        <p:nvSpPr>
          <p:cNvPr id="22" name="Rectangle 21"/>
          <p:cNvSpPr/>
          <p:nvPr/>
        </p:nvSpPr>
        <p:spPr>
          <a:xfrm>
            <a:off x="2285077" y="3745560"/>
            <a:ext cx="6131473" cy="528350"/>
          </a:xfrm>
          <a:prstGeom prst="rect">
            <a:avLst/>
          </a:prstGeom>
        </p:spPr>
        <p:txBody>
          <a:bodyPr wrap="square">
            <a:spAutoFit/>
          </a:bodyPr>
          <a:lstStyle/>
          <a:p>
            <a:pPr>
              <a:lnSpc>
                <a:spcPts val="1700"/>
              </a:lnSpc>
            </a:pPr>
            <a:r>
              <a:rPr lang="en-US" sz="1400" b="1" dirty="0" smtClean="0">
                <a:latin typeface="Calibri" pitchFamily="34" charset="0"/>
              </a:rPr>
              <a:t>Financing and investing </a:t>
            </a:r>
            <a:r>
              <a:rPr lang="en-US" sz="1400" dirty="0" smtClean="0">
                <a:latin typeface="Calibri" pitchFamily="34" charset="0"/>
              </a:rPr>
              <a:t>– review the company needs or excess resources; borrow or repay debt, decide on maturity and currency, issue equity or buyback shares</a:t>
            </a:r>
            <a:endParaRPr lang="en-US" sz="1400" dirty="0">
              <a:latin typeface="Calibri" pitchFamily="34" charset="0"/>
            </a:endParaRPr>
          </a:p>
        </p:txBody>
      </p:sp>
      <p:sp>
        <p:nvSpPr>
          <p:cNvPr id="23" name="Rectangle 22"/>
          <p:cNvSpPr/>
          <p:nvPr/>
        </p:nvSpPr>
        <p:spPr>
          <a:xfrm>
            <a:off x="1537648" y="5715813"/>
            <a:ext cx="6129620" cy="528350"/>
          </a:xfrm>
          <a:prstGeom prst="rect">
            <a:avLst/>
          </a:prstGeom>
        </p:spPr>
        <p:txBody>
          <a:bodyPr wrap="square">
            <a:spAutoFit/>
          </a:bodyPr>
          <a:lstStyle/>
          <a:p>
            <a:pPr>
              <a:lnSpc>
                <a:spcPts val="1700"/>
              </a:lnSpc>
            </a:pPr>
            <a:r>
              <a:rPr lang="en-US" sz="1400" b="1" dirty="0" smtClean="0">
                <a:latin typeface="Calibri" pitchFamily="34" charset="0"/>
                <a:cs typeface="Calibri" pitchFamily="34" charset="0"/>
              </a:rPr>
              <a:t>Review </a:t>
            </a:r>
            <a:r>
              <a:rPr lang="en-US" sz="1400" dirty="0" smtClean="0">
                <a:latin typeface="Calibri" pitchFamily="34" charset="0"/>
                <a:cs typeface="Calibri" pitchFamily="34" charset="0"/>
              </a:rPr>
              <a:t>– examine expected results, stress test for unexpected market data, think for ways to increase EPS and/or PE score, adjust the decisions</a:t>
            </a:r>
            <a:endParaRPr lang="en-US" sz="1400" dirty="0">
              <a:latin typeface="Calibri" pitchFamily="34" charset="0"/>
              <a:cs typeface="Calibri" pitchFamily="34" charset="0"/>
            </a:endParaRPr>
          </a:p>
        </p:txBody>
      </p:sp>
      <p:sp>
        <p:nvSpPr>
          <p:cNvPr id="24" name="Rectangle 23"/>
          <p:cNvSpPr/>
          <p:nvPr/>
        </p:nvSpPr>
        <p:spPr>
          <a:xfrm>
            <a:off x="2294603" y="4436850"/>
            <a:ext cx="5700995" cy="528350"/>
          </a:xfrm>
          <a:prstGeom prst="rect">
            <a:avLst/>
          </a:prstGeom>
        </p:spPr>
        <p:txBody>
          <a:bodyPr wrap="square">
            <a:spAutoFit/>
          </a:bodyPr>
          <a:lstStyle/>
          <a:p>
            <a:pPr>
              <a:lnSpc>
                <a:spcPts val="1700"/>
              </a:lnSpc>
            </a:pPr>
            <a:r>
              <a:rPr lang="en-US" sz="1400" b="1" dirty="0" smtClean="0">
                <a:latin typeface="Calibri" pitchFamily="34" charset="0"/>
              </a:rPr>
              <a:t>Tax management </a:t>
            </a:r>
            <a:r>
              <a:rPr lang="en-US" sz="1400" dirty="0" smtClean="0">
                <a:latin typeface="Calibri" pitchFamily="34" charset="0"/>
              </a:rPr>
              <a:t>– search for opportunities to lower corporate tax rate – via IC loans, transfer pricing, IC dividends </a:t>
            </a:r>
            <a:endParaRPr lang="en-US" sz="1400" dirty="0">
              <a:latin typeface="Calibri" pitchFamily="34" charset="0"/>
            </a:endParaRPr>
          </a:p>
        </p:txBody>
      </p:sp>
      <p:sp>
        <p:nvSpPr>
          <p:cNvPr id="25" name="Rectangle 24"/>
          <p:cNvSpPr/>
          <p:nvPr/>
        </p:nvSpPr>
        <p:spPr>
          <a:xfrm>
            <a:off x="1942178" y="5233498"/>
            <a:ext cx="6129620" cy="307777"/>
          </a:xfrm>
          <a:prstGeom prst="rect">
            <a:avLst/>
          </a:prstGeom>
        </p:spPr>
        <p:txBody>
          <a:bodyPr wrap="square">
            <a:spAutoFit/>
          </a:bodyPr>
          <a:lstStyle/>
          <a:p>
            <a:r>
              <a:rPr lang="en-US" sz="1400" b="1" dirty="0" smtClean="0">
                <a:latin typeface="Calibri" pitchFamily="34" charset="0"/>
              </a:rPr>
              <a:t>FX management </a:t>
            </a:r>
            <a:r>
              <a:rPr lang="en-US" sz="1400" dirty="0" smtClean="0">
                <a:latin typeface="Calibri" pitchFamily="34" charset="0"/>
              </a:rPr>
              <a:t>– review the exposures and decide on the hedging approach </a:t>
            </a:r>
            <a:endParaRPr lang="en-US" sz="1400" dirty="0">
              <a:latin typeface="Calibri" pitchFamily="34" charset="0"/>
            </a:endParaRPr>
          </a:p>
        </p:txBody>
      </p:sp>
      <p:sp>
        <p:nvSpPr>
          <p:cNvPr id="30" name="Rectangle 29"/>
          <p:cNvSpPr/>
          <p:nvPr/>
        </p:nvSpPr>
        <p:spPr>
          <a:xfrm>
            <a:off x="1380203" y="3121760"/>
            <a:ext cx="285750" cy="291464"/>
          </a:xfrm>
          <a:prstGeom prst="rect">
            <a:avLst/>
          </a:prstGeom>
          <a:solidFill>
            <a:srgbClr val="002060"/>
          </a:solidFill>
          <a:ln w="3175">
            <a:noFill/>
          </a:ln>
          <a:scene3d>
            <a:camera prst="orthographicFront"/>
            <a:lightRig rig="threePt" dir="t"/>
          </a:scene3d>
          <a:sp3d extrusionH="76200">
            <a:bevelT w="38100" h="38100"/>
            <a:extrusionClr>
              <a:srgbClr val="9900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31" name="Rectangle 30"/>
          <p:cNvSpPr/>
          <p:nvPr/>
        </p:nvSpPr>
        <p:spPr>
          <a:xfrm>
            <a:off x="1799303" y="3828826"/>
            <a:ext cx="285750" cy="291464"/>
          </a:xfrm>
          <a:prstGeom prst="rect">
            <a:avLst/>
          </a:prstGeom>
          <a:solidFill>
            <a:srgbClr val="002060"/>
          </a:solidFill>
          <a:ln w="3175">
            <a:noFill/>
          </a:ln>
          <a:scene3d>
            <a:camera prst="orthographicFront"/>
            <a:lightRig rig="threePt" dir="t"/>
          </a:scene3d>
          <a:sp3d extrusionH="76200">
            <a:bevelT w="38100" h="38100"/>
            <a:extrusionClr>
              <a:srgbClr val="9900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32" name="Rectangle 31"/>
          <p:cNvSpPr/>
          <p:nvPr/>
        </p:nvSpPr>
        <p:spPr>
          <a:xfrm>
            <a:off x="1818353" y="4520116"/>
            <a:ext cx="285750" cy="291464"/>
          </a:xfrm>
          <a:prstGeom prst="rect">
            <a:avLst/>
          </a:prstGeom>
          <a:solidFill>
            <a:srgbClr val="002060"/>
          </a:solidFill>
          <a:ln w="3175">
            <a:noFill/>
          </a:ln>
          <a:scene3d>
            <a:camera prst="orthographicFront"/>
            <a:lightRig rig="threePt" dir="t"/>
          </a:scene3d>
          <a:sp3d extrusionH="76200">
            <a:bevelT w="38100" h="38100"/>
            <a:extrusionClr>
              <a:srgbClr val="9900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33" name="Rectangle 32"/>
          <p:cNvSpPr/>
          <p:nvPr/>
        </p:nvSpPr>
        <p:spPr>
          <a:xfrm>
            <a:off x="1561178" y="5249811"/>
            <a:ext cx="285750" cy="291464"/>
          </a:xfrm>
          <a:prstGeom prst="rect">
            <a:avLst/>
          </a:prstGeom>
          <a:solidFill>
            <a:srgbClr val="002060"/>
          </a:solidFill>
          <a:ln w="3175">
            <a:noFill/>
          </a:ln>
          <a:scene3d>
            <a:camera prst="orthographicFront"/>
            <a:lightRig rig="threePt" dir="t"/>
          </a:scene3d>
          <a:sp3d extrusionH="76200">
            <a:bevelT w="38100" h="38100"/>
            <a:extrusionClr>
              <a:srgbClr val="9900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34" name="Rectangle 33"/>
          <p:cNvSpPr/>
          <p:nvPr/>
        </p:nvSpPr>
        <p:spPr>
          <a:xfrm>
            <a:off x="889948" y="5810110"/>
            <a:ext cx="285750" cy="291464"/>
          </a:xfrm>
          <a:prstGeom prst="rect">
            <a:avLst/>
          </a:prstGeom>
          <a:solidFill>
            <a:srgbClr val="002060"/>
          </a:solidFill>
          <a:ln w="3175">
            <a:noFill/>
          </a:ln>
          <a:scene3d>
            <a:camera prst="orthographicFront"/>
            <a:lightRig rig="threePt" dir="t"/>
          </a:scene3d>
          <a:sp3d extrusionH="76200">
            <a:bevelT w="38100" h="38100"/>
            <a:extrusionClr>
              <a:srgbClr val="9900FF"/>
            </a:extrusionClr>
          </a:sp3d>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20000"/>
          </a:bodyPr>
          <a:lstStyle/>
          <a:p>
            <a:pPr algn="ctr"/>
            <a:endParaRPr lang="en-US" sz="1600" dirty="0" err="1" smtClean="0">
              <a:solidFill>
                <a:schemeClr val="tx1"/>
              </a:solidFill>
              <a:latin typeface="Arial" pitchFamily="34" charset="0"/>
              <a:cs typeface="Arial" pitchFamily="34" charset="0"/>
            </a:endParaRPr>
          </a:p>
        </p:txBody>
      </p:sp>
      <p:sp>
        <p:nvSpPr>
          <p:cNvPr id="35" name="Up Arrow 34"/>
          <p:cNvSpPr/>
          <p:nvPr/>
        </p:nvSpPr>
        <p:spPr>
          <a:xfrm>
            <a:off x="906306" y="3006545"/>
            <a:ext cx="247649" cy="2561974"/>
          </a:xfrm>
          <a:prstGeom prst="upArrow">
            <a:avLst/>
          </a:prstGeom>
          <a:solidFill>
            <a:srgbClr val="00206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731500" y="1623965"/>
            <a:ext cx="7796215" cy="565786"/>
          </a:xfrm>
          <a:prstGeom prst="roundRect">
            <a:avLst/>
          </a:prstGeom>
          <a:solidFill>
            <a:srgbClr val="00206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FORAD simulation - Performance measures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6</a:t>
            </a:fld>
            <a:endParaRPr lang="en-US"/>
          </a:p>
        </p:txBody>
      </p:sp>
      <p:sp>
        <p:nvSpPr>
          <p:cNvPr id="11" name="TextBox 10"/>
          <p:cNvSpPr txBox="1"/>
          <p:nvPr/>
        </p:nvSpPr>
        <p:spPr>
          <a:xfrm>
            <a:off x="1221030" y="1700775"/>
            <a:ext cx="7076255" cy="491490"/>
          </a:xfrm>
          <a:prstGeom prst="rect">
            <a:avLst/>
          </a:prstGeom>
          <a:noFill/>
          <a:ln>
            <a:noFill/>
          </a:ln>
        </p:spPr>
        <p:txBody>
          <a:bodyPr wrap="square" rtlCol="0">
            <a:noAutofit/>
          </a:bodyPr>
          <a:lstStyle/>
          <a:p>
            <a:r>
              <a:rPr lang="en-US" sz="2000" b="1" dirty="0" smtClean="0">
                <a:solidFill>
                  <a:schemeClr val="bg1"/>
                </a:solidFill>
                <a:latin typeface="Calibri" pitchFamily="34" charset="0"/>
              </a:rPr>
              <a:t>Share Price = Annualized Earnings per Share x current PE score</a:t>
            </a:r>
          </a:p>
        </p:txBody>
      </p:sp>
      <p:pic>
        <p:nvPicPr>
          <p:cNvPr id="103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7215" y="3275380"/>
            <a:ext cx="4381673" cy="268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710828" y="2468875"/>
            <a:ext cx="4762220" cy="338554"/>
          </a:xfrm>
          <a:prstGeom prst="rect">
            <a:avLst/>
          </a:prstGeom>
          <a:noFill/>
        </p:spPr>
        <p:txBody>
          <a:bodyPr wrap="square" rtlCol="0">
            <a:spAutoFit/>
          </a:bodyPr>
          <a:lstStyle/>
          <a:p>
            <a:r>
              <a:rPr lang="en-US" sz="1600" b="1" u="sng" dirty="0" smtClean="0">
                <a:latin typeface="Calibri" pitchFamily="34" charset="0"/>
              </a:rPr>
              <a:t>PE score elements, description and weights: </a:t>
            </a:r>
            <a:endParaRPr lang="en-US" sz="1600" b="1" u="sng" dirty="0">
              <a:latin typeface="Calibri" pitchFamily="34" charset="0"/>
            </a:endParaRPr>
          </a:p>
        </p:txBody>
      </p:sp>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20" y="3173515"/>
            <a:ext cx="3810000"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1799944" y="4011932"/>
            <a:ext cx="809625" cy="777239"/>
          </a:xfrm>
          <a:prstGeom prst="roundRect">
            <a:avLst/>
          </a:prstGeom>
          <a:solidFill>
            <a:srgbClr val="9900FF"/>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6" name="Title 5"/>
          <p:cNvSpPr>
            <a:spLocks noGrp="1"/>
          </p:cNvSpPr>
          <p:nvPr>
            <p:ph type="title"/>
          </p:nvPr>
        </p:nvSpPr>
        <p:spPr/>
        <p:txBody>
          <a:bodyPr/>
          <a:lstStyle/>
          <a:p>
            <a:r>
              <a:rPr lang="en-US" dirty="0" smtClean="0">
                <a:solidFill>
                  <a:srgbClr val="002060"/>
                </a:solidFill>
              </a:rPr>
              <a:t>FORAD simulation - Simulation process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7</a:t>
            </a:fld>
            <a:endParaRPr lang="en-US"/>
          </a:p>
        </p:txBody>
      </p:sp>
      <p:sp>
        <p:nvSpPr>
          <p:cNvPr id="11" name="Rounded Rectangle 10"/>
          <p:cNvSpPr/>
          <p:nvPr/>
        </p:nvSpPr>
        <p:spPr>
          <a:xfrm>
            <a:off x="781051" y="1623061"/>
            <a:ext cx="809625" cy="777239"/>
          </a:xfrm>
          <a:prstGeom prst="roundRect">
            <a:avLst/>
          </a:prstGeom>
          <a:solidFill>
            <a:srgbClr val="00330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14" name="TextBox 13"/>
          <p:cNvSpPr txBox="1"/>
          <p:nvPr/>
        </p:nvSpPr>
        <p:spPr>
          <a:xfrm>
            <a:off x="758152" y="1710380"/>
            <a:ext cx="895068" cy="720090"/>
          </a:xfrm>
          <a:prstGeom prst="rect">
            <a:avLst/>
          </a:prstGeom>
          <a:noFill/>
          <a:ln>
            <a:noFill/>
          </a:ln>
        </p:spPr>
        <p:txBody>
          <a:bodyPr wrap="square" rtlCol="0">
            <a:noAutofit/>
          </a:bodyPr>
          <a:lstStyle/>
          <a:p>
            <a:pPr algn="ctr">
              <a:lnSpc>
                <a:spcPts val="1900"/>
              </a:lnSpc>
            </a:pPr>
            <a:r>
              <a:rPr lang="en-US" sz="1400" b="1" dirty="0" smtClean="0">
                <a:solidFill>
                  <a:schemeClr val="bg1"/>
                </a:solidFill>
                <a:latin typeface="Calibri" pitchFamily="34" charset="0"/>
              </a:rPr>
              <a:t>Team 1 </a:t>
            </a:r>
          </a:p>
          <a:p>
            <a:pPr algn="ctr">
              <a:lnSpc>
                <a:spcPts val="1900"/>
              </a:lnSpc>
            </a:pPr>
            <a:r>
              <a:rPr lang="en-US" sz="1400" b="1" dirty="0" smtClean="0">
                <a:solidFill>
                  <a:schemeClr val="bg1"/>
                </a:solidFill>
                <a:latin typeface="Calibri" pitchFamily="34" charset="0"/>
              </a:rPr>
              <a:t>Decision</a:t>
            </a:r>
          </a:p>
        </p:txBody>
      </p:sp>
      <p:sp>
        <p:nvSpPr>
          <p:cNvPr id="15" name="Rounded Rectangle 14"/>
          <p:cNvSpPr/>
          <p:nvPr/>
        </p:nvSpPr>
        <p:spPr>
          <a:xfrm>
            <a:off x="3514726" y="1623059"/>
            <a:ext cx="809625" cy="777239"/>
          </a:xfrm>
          <a:prstGeom prst="roundRect">
            <a:avLst/>
          </a:prstGeom>
          <a:solidFill>
            <a:schemeClr val="tx1">
              <a:lumMod val="65000"/>
              <a:lumOff val="35000"/>
            </a:schemeClr>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16" name="Rounded Rectangle 15"/>
          <p:cNvSpPr/>
          <p:nvPr/>
        </p:nvSpPr>
        <p:spPr>
          <a:xfrm>
            <a:off x="1771651" y="1623062"/>
            <a:ext cx="809625" cy="777239"/>
          </a:xfrm>
          <a:prstGeom prst="roundRect">
            <a:avLst/>
          </a:prstGeom>
          <a:solidFill>
            <a:srgbClr val="9900FF"/>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20" name="Rounded Rectangle 19"/>
          <p:cNvSpPr/>
          <p:nvPr/>
        </p:nvSpPr>
        <p:spPr>
          <a:xfrm>
            <a:off x="1816295" y="5368104"/>
            <a:ext cx="1181100" cy="655505"/>
          </a:xfrm>
          <a:prstGeom prst="roundRect">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22" name="TextBox 21"/>
          <p:cNvSpPr txBox="1"/>
          <p:nvPr/>
        </p:nvSpPr>
        <p:spPr>
          <a:xfrm>
            <a:off x="5124451" y="1737360"/>
            <a:ext cx="3467101" cy="948689"/>
          </a:xfrm>
          <a:prstGeom prst="rect">
            <a:avLst/>
          </a:prstGeom>
          <a:noFill/>
          <a:ln>
            <a:noFill/>
          </a:ln>
        </p:spPr>
        <p:txBody>
          <a:bodyPr wrap="square" rtlCol="0">
            <a:normAutofit/>
          </a:bodyPr>
          <a:lstStyle/>
          <a:p>
            <a:pPr>
              <a:lnSpc>
                <a:spcPts val="1900"/>
              </a:lnSpc>
            </a:pPr>
            <a:r>
              <a:rPr lang="en-US" sz="1400" dirty="0" smtClean="0">
                <a:latin typeface="Calibri" pitchFamily="34" charset="0"/>
              </a:rPr>
              <a:t>The teams submit their decision files to the Administrator</a:t>
            </a:r>
          </a:p>
        </p:txBody>
      </p:sp>
      <p:sp>
        <p:nvSpPr>
          <p:cNvPr id="23" name="TextBox 22"/>
          <p:cNvSpPr txBox="1"/>
          <p:nvPr/>
        </p:nvSpPr>
        <p:spPr>
          <a:xfrm>
            <a:off x="5105401" y="2731769"/>
            <a:ext cx="3733801" cy="1314450"/>
          </a:xfrm>
          <a:prstGeom prst="rect">
            <a:avLst/>
          </a:prstGeom>
          <a:noFill/>
          <a:ln>
            <a:noFill/>
          </a:ln>
        </p:spPr>
        <p:txBody>
          <a:bodyPr wrap="square" rtlCol="0">
            <a:noAutofit/>
          </a:bodyPr>
          <a:lstStyle/>
          <a:p>
            <a:pPr>
              <a:lnSpc>
                <a:spcPts val="1900"/>
              </a:lnSpc>
            </a:pPr>
            <a:r>
              <a:rPr lang="en-US" sz="1400" dirty="0" smtClean="0">
                <a:latin typeface="Calibri" pitchFamily="34" charset="0"/>
              </a:rPr>
              <a:t>During the simulation, the teams predictions for market data are replaced with the market </a:t>
            </a:r>
            <a:r>
              <a:rPr lang="en-US" sz="1400" dirty="0" err="1" smtClean="0">
                <a:latin typeface="Calibri" pitchFamily="34" charset="0"/>
              </a:rPr>
              <a:t>actuals</a:t>
            </a:r>
            <a:r>
              <a:rPr lang="en-US" sz="1400" dirty="0" smtClean="0">
                <a:latin typeface="Calibri" pitchFamily="34" charset="0"/>
              </a:rPr>
              <a:t> and teams’ results are recalculated</a:t>
            </a:r>
          </a:p>
        </p:txBody>
      </p:sp>
      <p:sp>
        <p:nvSpPr>
          <p:cNvPr id="21" name="TextBox 20"/>
          <p:cNvSpPr txBox="1"/>
          <p:nvPr/>
        </p:nvSpPr>
        <p:spPr>
          <a:xfrm>
            <a:off x="1730030" y="1700775"/>
            <a:ext cx="895068" cy="720090"/>
          </a:xfrm>
          <a:prstGeom prst="rect">
            <a:avLst/>
          </a:prstGeom>
          <a:noFill/>
          <a:ln>
            <a:noFill/>
          </a:ln>
        </p:spPr>
        <p:txBody>
          <a:bodyPr wrap="square" rtlCol="0">
            <a:normAutofit/>
          </a:bodyPr>
          <a:lstStyle/>
          <a:p>
            <a:pPr algn="ctr">
              <a:lnSpc>
                <a:spcPts val="1900"/>
              </a:lnSpc>
            </a:pPr>
            <a:r>
              <a:rPr lang="en-US" sz="1400" b="1" dirty="0" smtClean="0">
                <a:solidFill>
                  <a:schemeClr val="bg1"/>
                </a:solidFill>
                <a:latin typeface="Calibri" pitchFamily="34" charset="0"/>
              </a:rPr>
              <a:t>Team 2 </a:t>
            </a:r>
          </a:p>
          <a:p>
            <a:pPr algn="ctr">
              <a:lnSpc>
                <a:spcPts val="1900"/>
              </a:lnSpc>
            </a:pPr>
            <a:r>
              <a:rPr lang="en-US" sz="1400" b="1" dirty="0" smtClean="0">
                <a:solidFill>
                  <a:schemeClr val="bg1"/>
                </a:solidFill>
                <a:latin typeface="Calibri" pitchFamily="34" charset="0"/>
              </a:rPr>
              <a:t>Decision</a:t>
            </a:r>
          </a:p>
        </p:txBody>
      </p:sp>
      <p:sp>
        <p:nvSpPr>
          <p:cNvPr id="24" name="TextBox 23"/>
          <p:cNvSpPr txBox="1"/>
          <p:nvPr/>
        </p:nvSpPr>
        <p:spPr>
          <a:xfrm>
            <a:off x="3484907" y="1710380"/>
            <a:ext cx="895068" cy="720090"/>
          </a:xfrm>
          <a:prstGeom prst="rect">
            <a:avLst/>
          </a:prstGeom>
          <a:noFill/>
          <a:ln>
            <a:noFill/>
          </a:ln>
        </p:spPr>
        <p:txBody>
          <a:bodyPr wrap="square" rtlCol="0">
            <a:noAutofit/>
          </a:bodyPr>
          <a:lstStyle/>
          <a:p>
            <a:pPr algn="ctr">
              <a:lnSpc>
                <a:spcPts val="1900"/>
              </a:lnSpc>
            </a:pPr>
            <a:r>
              <a:rPr lang="en-US" sz="1400" b="1" dirty="0" smtClean="0">
                <a:solidFill>
                  <a:schemeClr val="bg1"/>
                </a:solidFill>
                <a:latin typeface="Calibri" pitchFamily="34" charset="0"/>
              </a:rPr>
              <a:t>Team N </a:t>
            </a:r>
          </a:p>
          <a:p>
            <a:pPr algn="ctr">
              <a:lnSpc>
                <a:spcPts val="1900"/>
              </a:lnSpc>
            </a:pPr>
            <a:r>
              <a:rPr lang="en-US" sz="1400" b="1" dirty="0" smtClean="0">
                <a:solidFill>
                  <a:schemeClr val="bg1"/>
                </a:solidFill>
                <a:latin typeface="Calibri" pitchFamily="34" charset="0"/>
              </a:rPr>
              <a:t>Decision</a:t>
            </a:r>
          </a:p>
        </p:txBody>
      </p:sp>
      <p:sp>
        <p:nvSpPr>
          <p:cNvPr id="27" name="TextBox 26"/>
          <p:cNvSpPr txBox="1"/>
          <p:nvPr/>
        </p:nvSpPr>
        <p:spPr>
          <a:xfrm>
            <a:off x="5153024" y="3954781"/>
            <a:ext cx="3600452" cy="948689"/>
          </a:xfrm>
          <a:prstGeom prst="rect">
            <a:avLst/>
          </a:prstGeom>
          <a:noFill/>
          <a:ln>
            <a:noFill/>
          </a:ln>
        </p:spPr>
        <p:txBody>
          <a:bodyPr wrap="square" rtlCol="0">
            <a:noAutofit/>
          </a:bodyPr>
          <a:lstStyle/>
          <a:p>
            <a:pPr>
              <a:lnSpc>
                <a:spcPts val="1900"/>
              </a:lnSpc>
            </a:pPr>
            <a:r>
              <a:rPr lang="en-US" sz="1400" dirty="0" smtClean="0">
                <a:latin typeface="Calibri" pitchFamily="34" charset="0"/>
              </a:rPr>
              <a:t>The teams receive their final results with complete detailed reporting package and can proceed with the next period decisions</a:t>
            </a:r>
          </a:p>
        </p:txBody>
      </p:sp>
      <p:sp>
        <p:nvSpPr>
          <p:cNvPr id="28" name="TextBox 27"/>
          <p:cNvSpPr txBox="1"/>
          <p:nvPr/>
        </p:nvSpPr>
        <p:spPr>
          <a:xfrm>
            <a:off x="5143501" y="5074920"/>
            <a:ext cx="3695701" cy="948689"/>
          </a:xfrm>
          <a:prstGeom prst="rect">
            <a:avLst/>
          </a:prstGeom>
          <a:noFill/>
          <a:ln>
            <a:noFill/>
          </a:ln>
        </p:spPr>
        <p:txBody>
          <a:bodyPr wrap="square" rtlCol="0">
            <a:noAutofit/>
          </a:bodyPr>
          <a:lstStyle/>
          <a:p>
            <a:pPr>
              <a:lnSpc>
                <a:spcPts val="1900"/>
              </a:lnSpc>
            </a:pPr>
            <a:r>
              <a:rPr lang="en-US" sz="1400" dirty="0" smtClean="0">
                <a:latin typeface="Calibri" pitchFamily="34" charset="0"/>
              </a:rPr>
              <a:t>The teams also receive companies’ rankings, selected  data for the competitors and economic commentary forecast for the next period</a:t>
            </a:r>
          </a:p>
        </p:txBody>
      </p:sp>
      <p:sp>
        <p:nvSpPr>
          <p:cNvPr id="29" name="TextBox 28"/>
          <p:cNvSpPr txBox="1"/>
          <p:nvPr/>
        </p:nvSpPr>
        <p:spPr>
          <a:xfrm>
            <a:off x="3074205" y="5387655"/>
            <a:ext cx="1247493" cy="629916"/>
          </a:xfrm>
          <a:prstGeom prst="rect">
            <a:avLst/>
          </a:prstGeom>
          <a:noFill/>
          <a:ln>
            <a:noFill/>
          </a:ln>
        </p:spPr>
        <p:txBody>
          <a:bodyPr wrap="square" rtlCol="0">
            <a:noAutofit/>
          </a:bodyPr>
          <a:lstStyle/>
          <a:p>
            <a:pPr algn="ctr">
              <a:lnSpc>
                <a:spcPts val="1900"/>
              </a:lnSpc>
            </a:pPr>
            <a:r>
              <a:rPr lang="en-US" sz="1400" b="1" dirty="0" smtClean="0">
                <a:solidFill>
                  <a:srgbClr val="002060"/>
                </a:solidFill>
                <a:latin typeface="Calibri" pitchFamily="34" charset="0"/>
              </a:rPr>
              <a:t>Next period forecast</a:t>
            </a:r>
          </a:p>
        </p:txBody>
      </p:sp>
      <p:sp>
        <p:nvSpPr>
          <p:cNvPr id="31" name="TextBox 30"/>
          <p:cNvSpPr txBox="1"/>
          <p:nvPr/>
        </p:nvSpPr>
        <p:spPr>
          <a:xfrm>
            <a:off x="1768435" y="5385526"/>
            <a:ext cx="1267365" cy="616609"/>
          </a:xfrm>
          <a:prstGeom prst="rect">
            <a:avLst/>
          </a:prstGeom>
          <a:noFill/>
          <a:ln>
            <a:noFill/>
          </a:ln>
        </p:spPr>
        <p:txBody>
          <a:bodyPr wrap="square" rtlCol="0">
            <a:noAutofit/>
          </a:bodyPr>
          <a:lstStyle/>
          <a:p>
            <a:pPr algn="ctr">
              <a:lnSpc>
                <a:spcPts val="1900"/>
              </a:lnSpc>
            </a:pPr>
            <a:r>
              <a:rPr lang="en-US" sz="1400" b="1" dirty="0" smtClean="0">
                <a:solidFill>
                  <a:srgbClr val="002060"/>
                </a:solidFill>
                <a:latin typeface="Calibri" pitchFamily="34" charset="0"/>
              </a:rPr>
              <a:t>Industry summary </a:t>
            </a:r>
          </a:p>
        </p:txBody>
      </p:sp>
      <p:sp>
        <p:nvSpPr>
          <p:cNvPr id="32" name="Rounded Rectangle 31"/>
          <p:cNvSpPr/>
          <p:nvPr/>
        </p:nvSpPr>
        <p:spPr>
          <a:xfrm>
            <a:off x="781051" y="4000502"/>
            <a:ext cx="809625" cy="777239"/>
          </a:xfrm>
          <a:prstGeom prst="roundRect">
            <a:avLst/>
          </a:prstGeom>
          <a:solidFill>
            <a:srgbClr val="00330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33" name="TextBox 32"/>
          <p:cNvSpPr txBox="1"/>
          <p:nvPr/>
        </p:nvSpPr>
        <p:spPr>
          <a:xfrm>
            <a:off x="1768435" y="4120290"/>
            <a:ext cx="895068" cy="720090"/>
          </a:xfrm>
          <a:prstGeom prst="rect">
            <a:avLst/>
          </a:prstGeom>
          <a:noFill/>
          <a:ln>
            <a:noFill/>
          </a:ln>
        </p:spPr>
        <p:txBody>
          <a:bodyPr wrap="square" rtlCol="0">
            <a:normAutofit/>
          </a:bodyPr>
          <a:lstStyle/>
          <a:p>
            <a:pPr algn="ctr">
              <a:lnSpc>
                <a:spcPts val="1900"/>
              </a:lnSpc>
            </a:pPr>
            <a:r>
              <a:rPr lang="en-US" sz="1400" b="1" dirty="0" smtClean="0">
                <a:solidFill>
                  <a:schemeClr val="bg1"/>
                </a:solidFill>
                <a:latin typeface="Calibri" pitchFamily="34" charset="0"/>
              </a:rPr>
              <a:t>Team 2 </a:t>
            </a:r>
          </a:p>
          <a:p>
            <a:pPr algn="ctr">
              <a:lnSpc>
                <a:spcPts val="1900"/>
              </a:lnSpc>
            </a:pPr>
            <a:r>
              <a:rPr lang="en-US" sz="1400" b="1" dirty="0" smtClean="0">
                <a:solidFill>
                  <a:schemeClr val="bg1"/>
                </a:solidFill>
                <a:latin typeface="Calibri" pitchFamily="34" charset="0"/>
              </a:rPr>
              <a:t>Results</a:t>
            </a:r>
          </a:p>
        </p:txBody>
      </p:sp>
      <p:sp>
        <p:nvSpPr>
          <p:cNvPr id="35" name="Rounded Rectangle 34"/>
          <p:cNvSpPr/>
          <p:nvPr/>
        </p:nvSpPr>
        <p:spPr>
          <a:xfrm>
            <a:off x="3531945" y="4034792"/>
            <a:ext cx="809625" cy="777239"/>
          </a:xfrm>
          <a:prstGeom prst="roundRect">
            <a:avLst/>
          </a:prstGeom>
          <a:solidFill>
            <a:schemeClr val="tx1">
              <a:lumMod val="65000"/>
              <a:lumOff val="35000"/>
            </a:schemeClr>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37" name="TextBox 36"/>
          <p:cNvSpPr txBox="1"/>
          <p:nvPr/>
        </p:nvSpPr>
        <p:spPr>
          <a:xfrm>
            <a:off x="1000406" y="2909620"/>
            <a:ext cx="3571594" cy="365760"/>
          </a:xfrm>
          <a:prstGeom prst="rect">
            <a:avLst/>
          </a:prstGeom>
          <a:noFill/>
          <a:ln>
            <a:noFill/>
          </a:ln>
        </p:spPr>
        <p:txBody>
          <a:bodyPr wrap="square" rtlCol="0">
            <a:noAutofit/>
          </a:bodyPr>
          <a:lstStyle/>
          <a:p>
            <a:r>
              <a:rPr lang="en-US" sz="3200" b="1" dirty="0" smtClean="0">
                <a:solidFill>
                  <a:srgbClr val="002060"/>
                </a:solidFill>
                <a:latin typeface="Calibri" pitchFamily="34" charset="0"/>
              </a:rPr>
              <a:t>S I M U L A T I O N</a:t>
            </a:r>
          </a:p>
        </p:txBody>
      </p:sp>
      <p:sp>
        <p:nvSpPr>
          <p:cNvPr id="30" name="TextBox 29"/>
          <p:cNvSpPr txBox="1"/>
          <p:nvPr/>
        </p:nvSpPr>
        <p:spPr>
          <a:xfrm>
            <a:off x="758152" y="4091490"/>
            <a:ext cx="895068" cy="720090"/>
          </a:xfrm>
          <a:prstGeom prst="rect">
            <a:avLst/>
          </a:prstGeom>
          <a:noFill/>
          <a:ln>
            <a:noFill/>
          </a:ln>
        </p:spPr>
        <p:txBody>
          <a:bodyPr wrap="square" rtlCol="0">
            <a:normAutofit/>
          </a:bodyPr>
          <a:lstStyle/>
          <a:p>
            <a:pPr algn="ctr">
              <a:lnSpc>
                <a:spcPts val="1900"/>
              </a:lnSpc>
            </a:pPr>
            <a:r>
              <a:rPr lang="en-US" sz="1400" b="1" dirty="0" smtClean="0">
                <a:solidFill>
                  <a:schemeClr val="bg1"/>
                </a:solidFill>
                <a:latin typeface="Calibri" pitchFamily="34" charset="0"/>
              </a:rPr>
              <a:t>Team 1 </a:t>
            </a:r>
          </a:p>
          <a:p>
            <a:pPr algn="ctr">
              <a:lnSpc>
                <a:spcPts val="1900"/>
              </a:lnSpc>
            </a:pPr>
            <a:r>
              <a:rPr lang="en-US" sz="1400" b="1" dirty="0" smtClean="0">
                <a:solidFill>
                  <a:schemeClr val="bg1"/>
                </a:solidFill>
                <a:latin typeface="Calibri" pitchFamily="34" charset="0"/>
              </a:rPr>
              <a:t>Results</a:t>
            </a:r>
          </a:p>
        </p:txBody>
      </p:sp>
      <p:sp>
        <p:nvSpPr>
          <p:cNvPr id="38" name="TextBox 37"/>
          <p:cNvSpPr txBox="1"/>
          <p:nvPr/>
        </p:nvSpPr>
        <p:spPr>
          <a:xfrm>
            <a:off x="3523312" y="4129895"/>
            <a:ext cx="895068" cy="720090"/>
          </a:xfrm>
          <a:prstGeom prst="rect">
            <a:avLst/>
          </a:prstGeom>
          <a:noFill/>
          <a:ln>
            <a:noFill/>
          </a:ln>
        </p:spPr>
        <p:txBody>
          <a:bodyPr wrap="square" rtlCol="0">
            <a:normAutofit/>
          </a:bodyPr>
          <a:lstStyle/>
          <a:p>
            <a:pPr algn="ctr">
              <a:lnSpc>
                <a:spcPts val="1900"/>
              </a:lnSpc>
            </a:pPr>
            <a:r>
              <a:rPr lang="en-US" sz="1400" b="1" dirty="0" smtClean="0">
                <a:solidFill>
                  <a:schemeClr val="bg1"/>
                </a:solidFill>
                <a:latin typeface="Calibri" pitchFamily="34" charset="0"/>
              </a:rPr>
              <a:t>Team N </a:t>
            </a:r>
          </a:p>
          <a:p>
            <a:pPr algn="ctr">
              <a:lnSpc>
                <a:spcPts val="1900"/>
              </a:lnSpc>
            </a:pPr>
            <a:r>
              <a:rPr lang="en-US" sz="1400" b="1" dirty="0" smtClean="0">
                <a:solidFill>
                  <a:schemeClr val="bg1"/>
                </a:solidFill>
                <a:latin typeface="Calibri" pitchFamily="34" charset="0"/>
              </a:rPr>
              <a:t>Results</a:t>
            </a:r>
          </a:p>
        </p:txBody>
      </p:sp>
      <p:cxnSp>
        <p:nvCxnSpPr>
          <p:cNvPr id="40" name="Straight Connector 39"/>
          <p:cNvCxnSpPr/>
          <p:nvPr/>
        </p:nvCxnSpPr>
        <p:spPr>
          <a:xfrm>
            <a:off x="5143501" y="2617469"/>
            <a:ext cx="332422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200652" y="3851910"/>
            <a:ext cx="332422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219702" y="5017770"/>
            <a:ext cx="332422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Frame 2"/>
          <p:cNvSpPr/>
          <p:nvPr/>
        </p:nvSpPr>
        <p:spPr>
          <a:xfrm>
            <a:off x="539475" y="2699305"/>
            <a:ext cx="4147740" cy="1014980"/>
          </a:xfrm>
          <a:prstGeom prst="fram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wn Arrow 6"/>
          <p:cNvSpPr/>
          <p:nvPr/>
        </p:nvSpPr>
        <p:spPr>
          <a:xfrm>
            <a:off x="1097860" y="2400301"/>
            <a:ext cx="171310" cy="29900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1136265" y="3706071"/>
            <a:ext cx="171310" cy="29900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Down Arrow 51"/>
          <p:cNvSpPr/>
          <p:nvPr/>
        </p:nvSpPr>
        <p:spPr>
          <a:xfrm>
            <a:off x="2119101" y="2411781"/>
            <a:ext cx="171310" cy="29900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own Arrow 56"/>
          <p:cNvSpPr/>
          <p:nvPr/>
        </p:nvSpPr>
        <p:spPr>
          <a:xfrm>
            <a:off x="3846786" y="2387045"/>
            <a:ext cx="171310" cy="29900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own Arrow 57"/>
          <p:cNvSpPr/>
          <p:nvPr/>
        </p:nvSpPr>
        <p:spPr>
          <a:xfrm>
            <a:off x="3846786" y="3744476"/>
            <a:ext cx="171310" cy="29900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own Arrow 58"/>
          <p:cNvSpPr/>
          <p:nvPr/>
        </p:nvSpPr>
        <p:spPr>
          <a:xfrm>
            <a:off x="2119101" y="3729158"/>
            <a:ext cx="171310" cy="299004"/>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3112610" y="5368103"/>
            <a:ext cx="1181100" cy="655505"/>
          </a:xfrm>
          <a:prstGeom prst="roundRect">
            <a:avLst/>
          </a:prstGeom>
          <a:noFill/>
          <a:ln w="317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61" name="Down Arrow 60"/>
          <p:cNvSpPr/>
          <p:nvPr/>
        </p:nvSpPr>
        <p:spPr>
          <a:xfrm>
            <a:off x="2749275" y="3714285"/>
            <a:ext cx="171310" cy="1653818"/>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wn Arrow 61"/>
          <p:cNvSpPr/>
          <p:nvPr/>
        </p:nvSpPr>
        <p:spPr>
          <a:xfrm>
            <a:off x="3227825" y="3714286"/>
            <a:ext cx="171310" cy="1653818"/>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693095" y="1547155"/>
            <a:ext cx="7796215" cy="565786"/>
          </a:xfrm>
          <a:prstGeom prst="roundRect">
            <a:avLst/>
          </a:prstGeom>
          <a:solidFill>
            <a:srgbClr val="002060"/>
          </a:solidFill>
          <a:ln w="3175">
            <a:noFill/>
          </a:ln>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endParaRPr lang="en-US" sz="1600" dirty="0" err="1" smtClean="0">
              <a:solidFill>
                <a:schemeClr val="tx1"/>
              </a:solidFill>
              <a:latin typeface="Arial" pitchFamily="34" charset="0"/>
              <a:cs typeface="Arial" pitchFamily="34" charset="0"/>
            </a:endParaRPr>
          </a:p>
        </p:txBody>
      </p:sp>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FORAD simulation - Reporting</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8</a:t>
            </a:fld>
            <a:endParaRPr lang="en-US"/>
          </a:p>
        </p:txBody>
      </p:sp>
      <p:sp>
        <p:nvSpPr>
          <p:cNvPr id="13" name="TextBox 12"/>
          <p:cNvSpPr txBox="1"/>
          <p:nvPr/>
        </p:nvSpPr>
        <p:spPr>
          <a:xfrm>
            <a:off x="1928843" y="1697082"/>
            <a:ext cx="6906112" cy="502958"/>
          </a:xfrm>
          <a:prstGeom prst="rect">
            <a:avLst/>
          </a:prstGeom>
          <a:noFill/>
          <a:ln>
            <a:noFill/>
          </a:ln>
        </p:spPr>
        <p:txBody>
          <a:bodyPr wrap="square" rtlCol="0">
            <a:noAutofit/>
          </a:bodyPr>
          <a:lstStyle/>
          <a:p>
            <a:pPr>
              <a:lnSpc>
                <a:spcPts val="1900"/>
              </a:lnSpc>
            </a:pPr>
            <a:r>
              <a:rPr lang="en-US" sz="2000" b="1" dirty="0" smtClean="0">
                <a:solidFill>
                  <a:schemeClr val="bg1"/>
                </a:solidFill>
                <a:latin typeface="Calibri" pitchFamily="34" charset="0"/>
              </a:rPr>
              <a:t>The model generates all reports the users need:</a:t>
            </a:r>
          </a:p>
          <a:p>
            <a:r>
              <a:rPr lang="en-US" sz="1600" dirty="0" smtClean="0">
                <a:solidFill>
                  <a:schemeClr val="bg1"/>
                </a:solidFill>
                <a:latin typeface="Calibri" pitchFamily="34" charset="0"/>
              </a:rPr>
              <a:t> </a:t>
            </a:r>
          </a:p>
        </p:txBody>
      </p:sp>
      <p:sp>
        <p:nvSpPr>
          <p:cNvPr id="16" name="TextBox 15"/>
          <p:cNvSpPr txBox="1"/>
          <p:nvPr/>
        </p:nvSpPr>
        <p:spPr>
          <a:xfrm>
            <a:off x="945219" y="2608465"/>
            <a:ext cx="4253586" cy="1627040"/>
          </a:xfrm>
          <a:prstGeom prst="rect">
            <a:avLst/>
          </a:prstGeom>
          <a:noFill/>
          <a:ln>
            <a:noFill/>
          </a:ln>
        </p:spPr>
        <p:txBody>
          <a:bodyPr wrap="square" rtlCol="0">
            <a:normAutofit fontScale="92500" lnSpcReduction="20000"/>
          </a:bodyPr>
          <a:lstStyle/>
          <a:p>
            <a:pPr>
              <a:lnSpc>
                <a:spcPts val="1800"/>
              </a:lnSpc>
            </a:pPr>
            <a:r>
              <a:rPr lang="en-US" sz="1500" b="1" u="sng" dirty="0" smtClean="0">
                <a:solidFill>
                  <a:srgbClr val="002060"/>
                </a:solidFill>
                <a:latin typeface="Calibri" pitchFamily="34" charset="0"/>
              </a:rPr>
              <a:t>For the competitors and the industry:</a:t>
            </a:r>
            <a:endParaRPr lang="en-US" sz="1500" dirty="0" smtClean="0">
              <a:solidFill>
                <a:srgbClr val="002060"/>
              </a:solidFill>
              <a:latin typeface="Calibri" pitchFamily="34" charset="0"/>
            </a:endParaRPr>
          </a:p>
          <a:p>
            <a:pPr marL="171450" indent="-171450">
              <a:lnSpc>
                <a:spcPts val="1800"/>
              </a:lnSpc>
              <a:buFont typeface="Arial" pitchFamily="34" charset="0"/>
              <a:buChar char="•"/>
            </a:pPr>
            <a:r>
              <a:rPr lang="en-US" sz="1500" dirty="0" smtClean="0">
                <a:latin typeface="Calibri" pitchFamily="34" charset="0"/>
              </a:rPr>
              <a:t>Share prices, EPS, PE scores by company</a:t>
            </a:r>
          </a:p>
          <a:p>
            <a:pPr marL="171450" indent="-171450">
              <a:lnSpc>
                <a:spcPts val="1800"/>
              </a:lnSpc>
              <a:buFont typeface="Arial" pitchFamily="34" charset="0"/>
              <a:buChar char="•"/>
            </a:pPr>
            <a:r>
              <a:rPr lang="en-US" sz="1500" dirty="0" smtClean="0">
                <a:latin typeface="Calibri" pitchFamily="34" charset="0"/>
              </a:rPr>
              <a:t>Operations and production highlights</a:t>
            </a:r>
          </a:p>
          <a:p>
            <a:pPr marL="171450" indent="-171450">
              <a:lnSpc>
                <a:spcPts val="1800"/>
              </a:lnSpc>
              <a:buFont typeface="Arial" pitchFamily="34" charset="0"/>
              <a:buChar char="•"/>
            </a:pPr>
            <a:r>
              <a:rPr lang="en-US" sz="1500" dirty="0" smtClean="0">
                <a:latin typeface="Calibri" pitchFamily="34" charset="0"/>
              </a:rPr>
              <a:t>Consolidated financials </a:t>
            </a:r>
            <a:r>
              <a:rPr lang="en-US" sz="1500" dirty="0">
                <a:latin typeface="Calibri" pitchFamily="34" charset="0"/>
              </a:rPr>
              <a:t> </a:t>
            </a:r>
            <a:r>
              <a:rPr lang="en-US" sz="1500" dirty="0" smtClean="0">
                <a:latin typeface="Calibri" pitchFamily="34" charset="0"/>
              </a:rPr>
              <a:t>of the competitors </a:t>
            </a:r>
          </a:p>
          <a:p>
            <a:pPr marL="171450" indent="-171450">
              <a:lnSpc>
                <a:spcPts val="1800"/>
              </a:lnSpc>
              <a:buFont typeface="Arial" pitchFamily="34" charset="0"/>
              <a:buChar char="•"/>
            </a:pPr>
            <a:r>
              <a:rPr lang="en-US" sz="1500" dirty="0" smtClean="0">
                <a:latin typeface="Calibri" pitchFamily="34" charset="0"/>
              </a:rPr>
              <a:t>Market data and forecasts</a:t>
            </a:r>
          </a:p>
          <a:p>
            <a:r>
              <a:rPr lang="en-US" sz="1600" dirty="0" smtClean="0"/>
              <a:t> </a:t>
            </a:r>
          </a:p>
          <a:p>
            <a:r>
              <a:rPr lang="en-US" sz="1600" dirty="0" smtClean="0"/>
              <a:t> </a:t>
            </a:r>
          </a:p>
        </p:txBody>
      </p:sp>
      <p:sp>
        <p:nvSpPr>
          <p:cNvPr id="17" name="TextBox 16"/>
          <p:cNvSpPr txBox="1"/>
          <p:nvPr/>
        </p:nvSpPr>
        <p:spPr>
          <a:xfrm>
            <a:off x="885120" y="4120290"/>
            <a:ext cx="3913916" cy="2573135"/>
          </a:xfrm>
          <a:prstGeom prst="rect">
            <a:avLst/>
          </a:prstGeom>
          <a:noFill/>
          <a:ln>
            <a:noFill/>
          </a:ln>
        </p:spPr>
        <p:txBody>
          <a:bodyPr wrap="square" rtlCol="0">
            <a:normAutofit/>
          </a:bodyPr>
          <a:lstStyle/>
          <a:p>
            <a:pPr>
              <a:lnSpc>
                <a:spcPts val="1800"/>
              </a:lnSpc>
            </a:pPr>
            <a:r>
              <a:rPr lang="en-US" sz="1400" b="1" u="sng" dirty="0">
                <a:solidFill>
                  <a:srgbClr val="002060"/>
                </a:solidFill>
                <a:latin typeface="Calibri" pitchFamily="34" charset="0"/>
              </a:rPr>
              <a:t>I</a:t>
            </a:r>
            <a:r>
              <a:rPr lang="en-US" sz="1400" b="1" u="sng" dirty="0" smtClean="0">
                <a:solidFill>
                  <a:srgbClr val="002060"/>
                </a:solidFill>
                <a:latin typeface="Calibri" pitchFamily="34" charset="0"/>
              </a:rPr>
              <a:t>ndividual teams’ detailed results</a:t>
            </a:r>
          </a:p>
          <a:p>
            <a:pPr marL="171450" indent="-171450">
              <a:lnSpc>
                <a:spcPts val="1800"/>
              </a:lnSpc>
              <a:buFont typeface="Arial" pitchFamily="34" charset="0"/>
              <a:buChar char="•"/>
            </a:pPr>
            <a:r>
              <a:rPr lang="en-US" sz="1400" dirty="0" smtClean="0">
                <a:latin typeface="Calibri" pitchFamily="34" charset="0"/>
              </a:rPr>
              <a:t>Financial statements by subsidiary in local currency and in USD</a:t>
            </a:r>
          </a:p>
          <a:p>
            <a:pPr marL="171450" indent="-171450">
              <a:lnSpc>
                <a:spcPts val="1800"/>
              </a:lnSpc>
              <a:buFont typeface="Arial" pitchFamily="34" charset="0"/>
              <a:buChar char="•"/>
            </a:pPr>
            <a:r>
              <a:rPr lang="en-US" sz="1400" dirty="0" smtClean="0">
                <a:latin typeface="Calibri" pitchFamily="34" charset="0"/>
              </a:rPr>
              <a:t>All current and historical decisions and results by position – FX exposures and results, borrowings and investments, productions data, tax management </a:t>
            </a:r>
          </a:p>
          <a:p>
            <a:pPr marL="171450" indent="-171450">
              <a:lnSpc>
                <a:spcPts val="1800"/>
              </a:lnSpc>
              <a:buFont typeface="Arial" pitchFamily="34" charset="0"/>
              <a:buChar char="•"/>
            </a:pPr>
            <a:r>
              <a:rPr lang="en-US" sz="1400" dirty="0" smtClean="0">
                <a:latin typeface="Calibri" pitchFamily="34" charset="0"/>
              </a:rPr>
              <a:t>All reports are Excel compatible </a:t>
            </a:r>
          </a:p>
          <a:p>
            <a:r>
              <a:rPr lang="en-US" sz="1400" dirty="0" smtClean="0">
                <a:latin typeface="Calibri" pitchFamily="34" charset="0"/>
              </a:rPr>
              <a:t> </a:t>
            </a:r>
          </a:p>
          <a:p>
            <a:r>
              <a:rPr lang="en-US" sz="1600" dirty="0" smtClean="0"/>
              <a:t> </a:t>
            </a:r>
          </a:p>
        </p:txBody>
      </p:sp>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6480" y="2699305"/>
            <a:ext cx="3217541" cy="149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9384" y="4634538"/>
            <a:ext cx="3251521" cy="14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24150" y="2429933"/>
            <a:ext cx="2496325" cy="307777"/>
          </a:xfrm>
          <a:prstGeom prst="rect">
            <a:avLst/>
          </a:prstGeom>
          <a:noFill/>
        </p:spPr>
        <p:txBody>
          <a:bodyPr wrap="square" rtlCol="0">
            <a:spAutoFit/>
          </a:bodyPr>
          <a:lstStyle/>
          <a:p>
            <a:r>
              <a:rPr lang="en-US" sz="1400" b="1" dirty="0" smtClean="0">
                <a:latin typeface="Calibri" pitchFamily="34" charset="0"/>
              </a:rPr>
              <a:t>PE scores by team by period</a:t>
            </a:r>
            <a:endParaRPr lang="en-US" sz="1400" b="1" dirty="0">
              <a:latin typeface="Calibri" pitchFamily="34" charset="0"/>
            </a:endParaRPr>
          </a:p>
        </p:txBody>
      </p:sp>
      <p:sp>
        <p:nvSpPr>
          <p:cNvPr id="12" name="TextBox 11"/>
          <p:cNvSpPr txBox="1"/>
          <p:nvPr/>
        </p:nvSpPr>
        <p:spPr>
          <a:xfrm>
            <a:off x="5647340" y="4311778"/>
            <a:ext cx="2496325" cy="307777"/>
          </a:xfrm>
          <a:prstGeom prst="rect">
            <a:avLst/>
          </a:prstGeom>
          <a:noFill/>
        </p:spPr>
        <p:txBody>
          <a:bodyPr wrap="square" rtlCol="0">
            <a:spAutoFit/>
          </a:bodyPr>
          <a:lstStyle/>
          <a:p>
            <a:r>
              <a:rPr lang="en-US" sz="1400" b="1" dirty="0" smtClean="0">
                <a:latin typeface="Calibri" pitchFamily="34" charset="0"/>
              </a:rPr>
              <a:t>Share prices by team by period</a:t>
            </a:r>
            <a:endParaRPr lang="en-US" sz="1400" b="1" dirty="0">
              <a:latin typeface="Calibri" pitchFamily="34" charset="0"/>
            </a:endParaRPr>
          </a:p>
        </p:txBody>
      </p:sp>
    </p:spTree>
    <p:extLst>
      <p:ext uri="{BB962C8B-B14F-4D97-AF65-F5344CB8AC3E}">
        <p14:creationId xmlns:p14="http://schemas.microsoft.com/office/powerpoint/2010/main" val="1182840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39475" y="1585560"/>
            <a:ext cx="8065050" cy="1113745"/>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9360"/>
            <a:ext cx="8229600" cy="1143000"/>
          </a:xfrm>
        </p:spPr>
        <p:txBody>
          <a:bodyPr/>
          <a:lstStyle/>
          <a:p>
            <a:r>
              <a:rPr lang="en-US" dirty="0" smtClean="0">
                <a:solidFill>
                  <a:srgbClr val="002060"/>
                </a:solidFill>
              </a:rPr>
              <a:t>Learning points – Finance skills (detailed)  </a:t>
            </a:r>
            <a:endParaRPr lang="en-US" dirty="0">
              <a:solidFill>
                <a:srgbClr val="002060"/>
              </a:solidFill>
            </a:endParaRPr>
          </a:p>
        </p:txBody>
      </p:sp>
      <p:sp>
        <p:nvSpPr>
          <p:cNvPr id="9" name="Slide Number Placeholder 8"/>
          <p:cNvSpPr>
            <a:spLocks noGrp="1"/>
          </p:cNvSpPr>
          <p:nvPr>
            <p:ph type="sldNum" sz="quarter" idx="4294967295"/>
          </p:nvPr>
        </p:nvSpPr>
        <p:spPr>
          <a:xfrm>
            <a:off x="4324069" y="6492874"/>
            <a:ext cx="495863" cy="365125"/>
          </a:xfrm>
          <a:prstGeom prst="rect">
            <a:avLst/>
          </a:prstGeom>
        </p:spPr>
        <p:txBody>
          <a:bodyPr/>
          <a:lstStyle/>
          <a:p>
            <a:fld id="{99921478-9A63-450E-8942-C240FE31B1C1}" type="slidenum">
              <a:rPr lang="en-US" smtClean="0"/>
              <a:pPr/>
              <a:t>9</a:t>
            </a:fld>
            <a:endParaRPr lang="en-US"/>
          </a:p>
        </p:txBody>
      </p:sp>
      <p:sp>
        <p:nvSpPr>
          <p:cNvPr id="2" name="TextBox 1"/>
          <p:cNvSpPr txBox="1"/>
          <p:nvPr/>
        </p:nvSpPr>
        <p:spPr>
          <a:xfrm>
            <a:off x="577880" y="2975231"/>
            <a:ext cx="2381110" cy="338554"/>
          </a:xfrm>
          <a:prstGeom prst="rect">
            <a:avLst/>
          </a:prstGeom>
          <a:noFill/>
        </p:spPr>
        <p:txBody>
          <a:bodyPr wrap="square" rtlCol="0">
            <a:spAutoFit/>
          </a:bodyPr>
          <a:lstStyle/>
          <a:p>
            <a:r>
              <a:rPr lang="en-US" sz="1600" b="1" dirty="0" smtClean="0">
                <a:latin typeface="Calibri" pitchFamily="34" charset="0"/>
              </a:rPr>
              <a:t>Risk management </a:t>
            </a:r>
            <a:endParaRPr lang="en-US" sz="1600" b="1" dirty="0">
              <a:latin typeface="Calibri" pitchFamily="34" charset="0"/>
            </a:endParaRPr>
          </a:p>
        </p:txBody>
      </p:sp>
      <p:sp>
        <p:nvSpPr>
          <p:cNvPr id="4" name="TextBox 3"/>
          <p:cNvSpPr txBox="1"/>
          <p:nvPr/>
        </p:nvSpPr>
        <p:spPr>
          <a:xfrm>
            <a:off x="2574940" y="2981248"/>
            <a:ext cx="5760750" cy="1523494"/>
          </a:xfrm>
          <a:prstGeom prst="rect">
            <a:avLst/>
          </a:prstGeom>
          <a:noFill/>
        </p:spPr>
        <p:txBody>
          <a:bodyPr wrap="square" rtlCol="0">
            <a:spAutoFit/>
          </a:bodyPr>
          <a:lstStyle/>
          <a:p>
            <a:pPr marL="285750" lvl="0" indent="-285750">
              <a:lnSpc>
                <a:spcPts val="1800"/>
              </a:lnSpc>
              <a:buFont typeface="Wingdings" pitchFamily="2" charset="2"/>
              <a:buChar char="§"/>
            </a:pPr>
            <a:r>
              <a:rPr lang="en-US" sz="1400" dirty="0">
                <a:latin typeface="Calibri" pitchFamily="34" charset="0"/>
              </a:rPr>
              <a:t>Identify, understand and manage </a:t>
            </a:r>
            <a:r>
              <a:rPr lang="en-US" sz="1400" dirty="0" smtClean="0">
                <a:latin typeface="Calibri" pitchFamily="34" charset="0"/>
              </a:rPr>
              <a:t>risk </a:t>
            </a:r>
            <a:r>
              <a:rPr lang="en-US" sz="1400" dirty="0">
                <a:latin typeface="Calibri" pitchFamily="34" charset="0"/>
              </a:rPr>
              <a:t>exposures – </a:t>
            </a:r>
            <a:r>
              <a:rPr lang="en-US" sz="1400" dirty="0" smtClean="0">
                <a:latin typeface="Calibri" pitchFamily="34" charset="0"/>
              </a:rPr>
              <a:t>those resulting from volatility in the foreign exchange rates, </a:t>
            </a:r>
            <a:r>
              <a:rPr lang="en-US" sz="1400" dirty="0">
                <a:latin typeface="Calibri" pitchFamily="34" charset="0"/>
              </a:rPr>
              <a:t>interest rates, commodity </a:t>
            </a:r>
            <a:r>
              <a:rPr lang="en-US" sz="1400" dirty="0" smtClean="0">
                <a:latin typeface="Calibri" pitchFamily="34" charset="0"/>
              </a:rPr>
              <a:t>pricing</a:t>
            </a:r>
          </a:p>
          <a:p>
            <a:pPr marL="285750" lvl="0" indent="-285750">
              <a:lnSpc>
                <a:spcPts val="1800"/>
              </a:lnSpc>
              <a:buFont typeface="Wingdings" pitchFamily="2" charset="2"/>
              <a:buChar char="§"/>
            </a:pPr>
            <a:r>
              <a:rPr lang="en-US" sz="1400" dirty="0" smtClean="0">
                <a:latin typeface="Calibri" pitchFamily="34" charset="0"/>
              </a:rPr>
              <a:t>Use economic commentaries to develop market forecasting process </a:t>
            </a:r>
          </a:p>
          <a:p>
            <a:pPr marL="285750" lvl="0" indent="-285750">
              <a:lnSpc>
                <a:spcPts val="1800"/>
              </a:lnSpc>
              <a:buFont typeface="Wingdings" pitchFamily="2" charset="2"/>
              <a:buChar char="§"/>
            </a:pPr>
            <a:r>
              <a:rPr lang="en-US" sz="1400" dirty="0" smtClean="0">
                <a:latin typeface="Calibri" pitchFamily="34" charset="0"/>
              </a:rPr>
              <a:t>Learn </a:t>
            </a:r>
            <a:r>
              <a:rPr lang="en-US" sz="1400" dirty="0">
                <a:latin typeface="Calibri" pitchFamily="34" charset="0"/>
              </a:rPr>
              <a:t>how </a:t>
            </a:r>
            <a:r>
              <a:rPr lang="en-US" sz="1400" dirty="0" smtClean="0">
                <a:latin typeface="Calibri" pitchFamily="34" charset="0"/>
              </a:rPr>
              <a:t>to develop risk management strategy and use the different hedging </a:t>
            </a:r>
            <a:r>
              <a:rPr lang="en-US" sz="1400" dirty="0">
                <a:latin typeface="Calibri" pitchFamily="34" charset="0"/>
              </a:rPr>
              <a:t>instruments and structures </a:t>
            </a:r>
            <a:r>
              <a:rPr lang="en-US" sz="1400" dirty="0" smtClean="0">
                <a:latin typeface="Calibri" pitchFamily="34" charset="0"/>
              </a:rPr>
              <a:t>available in the simulation</a:t>
            </a:r>
            <a:endParaRPr lang="en-US" sz="1400" dirty="0">
              <a:latin typeface="Calibri" pitchFamily="34" charset="0"/>
            </a:endParaRPr>
          </a:p>
          <a:p>
            <a:endParaRPr lang="en-US" dirty="0"/>
          </a:p>
        </p:txBody>
      </p:sp>
      <p:sp>
        <p:nvSpPr>
          <p:cNvPr id="7" name="TextBox 6"/>
          <p:cNvSpPr txBox="1"/>
          <p:nvPr/>
        </p:nvSpPr>
        <p:spPr>
          <a:xfrm>
            <a:off x="539475" y="4679568"/>
            <a:ext cx="2381110" cy="823302"/>
          </a:xfrm>
          <a:prstGeom prst="rect">
            <a:avLst/>
          </a:prstGeom>
          <a:noFill/>
        </p:spPr>
        <p:txBody>
          <a:bodyPr wrap="square" rtlCol="0">
            <a:spAutoFit/>
          </a:bodyPr>
          <a:lstStyle/>
          <a:p>
            <a:pPr>
              <a:lnSpc>
                <a:spcPts val="1900"/>
              </a:lnSpc>
            </a:pPr>
            <a:r>
              <a:rPr lang="en-US" sz="1600" b="1" dirty="0">
                <a:latin typeface="Calibri" pitchFamily="34" charset="0"/>
              </a:rPr>
              <a:t>Corporate structure </a:t>
            </a:r>
            <a:endParaRPr lang="en-US" sz="1600" b="1" dirty="0" smtClean="0">
              <a:latin typeface="Calibri" pitchFamily="34" charset="0"/>
            </a:endParaRPr>
          </a:p>
          <a:p>
            <a:pPr>
              <a:lnSpc>
                <a:spcPts val="1900"/>
              </a:lnSpc>
            </a:pPr>
            <a:r>
              <a:rPr lang="en-US" sz="1600" b="1" dirty="0" smtClean="0">
                <a:latin typeface="Calibri" pitchFamily="34" charset="0"/>
              </a:rPr>
              <a:t>and </a:t>
            </a:r>
          </a:p>
          <a:p>
            <a:pPr>
              <a:lnSpc>
                <a:spcPts val="1900"/>
              </a:lnSpc>
            </a:pPr>
            <a:r>
              <a:rPr lang="en-US" sz="1600" b="1" dirty="0" smtClean="0">
                <a:latin typeface="Calibri" pitchFamily="34" charset="0"/>
              </a:rPr>
              <a:t>capital </a:t>
            </a:r>
            <a:r>
              <a:rPr lang="en-US" sz="1600" b="1" dirty="0">
                <a:latin typeface="Calibri" pitchFamily="34" charset="0"/>
              </a:rPr>
              <a:t>markets</a:t>
            </a:r>
          </a:p>
        </p:txBody>
      </p:sp>
      <p:sp>
        <p:nvSpPr>
          <p:cNvPr id="8" name="TextBox 7"/>
          <p:cNvSpPr txBox="1"/>
          <p:nvPr/>
        </p:nvSpPr>
        <p:spPr>
          <a:xfrm>
            <a:off x="2536535" y="4670666"/>
            <a:ext cx="5952775" cy="1523494"/>
          </a:xfrm>
          <a:prstGeom prst="rect">
            <a:avLst/>
          </a:prstGeom>
          <a:noFill/>
        </p:spPr>
        <p:txBody>
          <a:bodyPr wrap="square" rtlCol="0">
            <a:spAutoFit/>
          </a:bodyPr>
          <a:lstStyle/>
          <a:p>
            <a:pPr marL="285750" lvl="0" indent="-285750">
              <a:lnSpc>
                <a:spcPts val="1800"/>
              </a:lnSpc>
              <a:buFont typeface="Wingdings" pitchFamily="2" charset="2"/>
              <a:buChar char="§"/>
            </a:pPr>
            <a:r>
              <a:rPr lang="en-US" sz="1400" dirty="0">
                <a:latin typeface="Calibri" pitchFamily="34" charset="0"/>
              </a:rPr>
              <a:t>Define </a:t>
            </a:r>
            <a:r>
              <a:rPr lang="en-US" sz="1400" dirty="0" smtClean="0">
                <a:latin typeface="Calibri" pitchFamily="34" charset="0"/>
              </a:rPr>
              <a:t>target corporate </a:t>
            </a:r>
            <a:r>
              <a:rPr lang="en-US" sz="1400" dirty="0">
                <a:latin typeface="Calibri" pitchFamily="34" charset="0"/>
              </a:rPr>
              <a:t>structure and manage </a:t>
            </a:r>
            <a:r>
              <a:rPr lang="en-US" sz="1400" dirty="0" smtClean="0">
                <a:latin typeface="Calibri" pitchFamily="34" charset="0"/>
              </a:rPr>
              <a:t>credit </a:t>
            </a:r>
            <a:r>
              <a:rPr lang="en-US" sz="1400" dirty="0">
                <a:latin typeface="Calibri" pitchFamily="34" charset="0"/>
              </a:rPr>
              <a:t>worthiness </a:t>
            </a:r>
            <a:endParaRPr lang="en-US" sz="1400" dirty="0" smtClean="0">
              <a:latin typeface="Calibri" pitchFamily="34" charset="0"/>
            </a:endParaRPr>
          </a:p>
          <a:p>
            <a:pPr marL="285750" lvl="0" indent="-285750">
              <a:lnSpc>
                <a:spcPts val="1800"/>
              </a:lnSpc>
              <a:buFont typeface="Wingdings" pitchFamily="2" charset="2"/>
              <a:buChar char="§"/>
            </a:pPr>
            <a:r>
              <a:rPr lang="en-US" sz="1400" dirty="0" smtClean="0">
                <a:latin typeface="Calibri" pitchFamily="34" charset="0"/>
              </a:rPr>
              <a:t>Choose between multiple </a:t>
            </a:r>
            <a:r>
              <a:rPr lang="en-US" sz="1400" dirty="0">
                <a:latin typeface="Calibri" pitchFamily="34" charset="0"/>
              </a:rPr>
              <a:t>sources of capital available – </a:t>
            </a:r>
            <a:r>
              <a:rPr lang="en-US" sz="1400" dirty="0" smtClean="0">
                <a:latin typeface="Calibri" pitchFamily="34" charset="0"/>
              </a:rPr>
              <a:t>equity capital, short-term and long-term fixed and floating rate debt </a:t>
            </a:r>
          </a:p>
          <a:p>
            <a:pPr marL="285750" lvl="0" indent="-285750">
              <a:lnSpc>
                <a:spcPts val="1800"/>
              </a:lnSpc>
              <a:buFont typeface="Wingdings" pitchFamily="2" charset="2"/>
              <a:buChar char="§"/>
            </a:pPr>
            <a:r>
              <a:rPr lang="en-US" sz="1400" dirty="0" smtClean="0">
                <a:latin typeface="Calibri" pitchFamily="34" charset="0"/>
              </a:rPr>
              <a:t>Refine </a:t>
            </a:r>
            <a:r>
              <a:rPr lang="en-US" sz="1400" dirty="0">
                <a:latin typeface="Calibri" pitchFamily="34" charset="0"/>
              </a:rPr>
              <a:t>the details – currency, duration, type, risk profile </a:t>
            </a:r>
            <a:endParaRPr lang="en-US" sz="1400" dirty="0" smtClean="0">
              <a:latin typeface="Calibri" pitchFamily="34" charset="0"/>
            </a:endParaRPr>
          </a:p>
          <a:p>
            <a:pPr marL="285750" lvl="0" indent="-285750">
              <a:lnSpc>
                <a:spcPts val="1800"/>
              </a:lnSpc>
              <a:buFont typeface="Wingdings" pitchFamily="2" charset="2"/>
              <a:buChar char="§"/>
            </a:pPr>
            <a:r>
              <a:rPr lang="en-US" sz="1400" dirty="0" smtClean="0">
                <a:latin typeface="Calibri" pitchFamily="34" charset="0"/>
              </a:rPr>
              <a:t>Learn to evaluate the strategy and how to adjust, if needed </a:t>
            </a:r>
            <a:endParaRPr lang="en-US" sz="1400" dirty="0">
              <a:latin typeface="Calibri" pitchFamily="34" charset="0"/>
            </a:endParaRPr>
          </a:p>
          <a:p>
            <a:endParaRPr lang="en-US" dirty="0"/>
          </a:p>
        </p:txBody>
      </p:sp>
      <p:sp>
        <p:nvSpPr>
          <p:cNvPr id="5" name="TextBox 4"/>
          <p:cNvSpPr txBox="1"/>
          <p:nvPr/>
        </p:nvSpPr>
        <p:spPr>
          <a:xfrm>
            <a:off x="693095" y="1662370"/>
            <a:ext cx="7719405" cy="977191"/>
          </a:xfrm>
          <a:prstGeom prst="rect">
            <a:avLst/>
          </a:prstGeom>
          <a:noFill/>
        </p:spPr>
        <p:txBody>
          <a:bodyPr wrap="square" rtlCol="0">
            <a:spAutoFit/>
          </a:bodyPr>
          <a:lstStyle/>
          <a:p>
            <a:pPr algn="ctr">
              <a:lnSpc>
                <a:spcPts val="2300"/>
              </a:lnSpc>
            </a:pPr>
            <a:r>
              <a:rPr lang="en-US" sz="1600" b="1" dirty="0" smtClean="0">
                <a:solidFill>
                  <a:schemeClr val="bg1"/>
                </a:solidFill>
                <a:latin typeface="Calibri" pitchFamily="34" charset="0"/>
              </a:rPr>
              <a:t>The FORAD simulation allows the users to build skills in multiple areas of corporate finance – essential for any well rounded finance professional, and therefore, crucial for success at the work place</a:t>
            </a:r>
            <a:endParaRPr lang="en-US" sz="1600" b="1" dirty="0">
              <a:solidFill>
                <a:schemeClr val="bg1"/>
              </a:solidFill>
              <a:latin typeface="Calibri" pitchFamily="34" charset="0"/>
            </a:endParaRPr>
          </a:p>
        </p:txBody>
      </p:sp>
      <p:sp>
        <p:nvSpPr>
          <p:cNvPr id="12" name="Rounded Rectangle 11"/>
          <p:cNvSpPr/>
          <p:nvPr/>
        </p:nvSpPr>
        <p:spPr>
          <a:xfrm>
            <a:off x="577880" y="4389125"/>
            <a:ext cx="8026645" cy="76810"/>
          </a:xfrm>
          <a:prstGeom prst="roundRect">
            <a:avLst/>
          </a:prstGeom>
          <a:solidFill>
            <a:schemeClr val="bg1">
              <a:lumMod val="7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10203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ster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template</Template>
  <TotalTime>11624</TotalTime>
  <Words>1214</Words>
  <Application>Microsoft Office PowerPoint</Application>
  <PresentationFormat>On-screen Show (4:3)</PresentationFormat>
  <Paragraphs>214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master template</vt:lpstr>
      <vt:lpstr>PowerPoint Presentation</vt:lpstr>
      <vt:lpstr>Agenda </vt:lpstr>
      <vt:lpstr>Executive Summary </vt:lpstr>
      <vt:lpstr>FORAD simulation - Company structure</vt:lpstr>
      <vt:lpstr>FORAD simulation – Decisions process </vt:lpstr>
      <vt:lpstr>FORAD simulation - Performance measures </vt:lpstr>
      <vt:lpstr>FORAD simulation - Simulation process  </vt:lpstr>
      <vt:lpstr>FORAD simulation - Reporting</vt:lpstr>
      <vt:lpstr>Learning points – Finance skills (detailed)  </vt:lpstr>
      <vt:lpstr>Learning points – Finance skills (detailed) – continued   </vt:lpstr>
      <vt:lpstr>Learning points – Management skills (detailed) </vt:lpstr>
      <vt:lpstr>Why use this product? </vt:lpstr>
      <vt:lpstr>Logistics and other details </vt:lpstr>
      <vt:lpstr>Suggested simulation schedule – weekend course </vt:lpstr>
      <vt:lpstr>Suggested simulation schedule – long-term course </vt:lpstr>
    </vt:vector>
  </TitlesOfParts>
  <Company>Yahoo!,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Yahoo!</dc:creator>
  <cp:lastModifiedBy>Vesi</cp:lastModifiedBy>
  <cp:revision>114</cp:revision>
  <dcterms:created xsi:type="dcterms:W3CDTF">2012-12-25T18:44:59Z</dcterms:created>
  <dcterms:modified xsi:type="dcterms:W3CDTF">2013-07-12T05:18:28Z</dcterms:modified>
</cp:coreProperties>
</file>